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  <p:sldMasterId id="2147483650" r:id="rId3"/>
  </p:sldMasterIdLst>
  <p:notesMasterIdLst>
    <p:notesMasterId r:id="rId42"/>
  </p:notesMasterIdLst>
  <p:handoutMasterIdLst>
    <p:handoutMasterId r:id="rId43"/>
  </p:handoutMasterIdLst>
  <p:sldIdLst>
    <p:sldId id="256" r:id="rId4"/>
    <p:sldId id="314" r:id="rId5"/>
    <p:sldId id="367" r:id="rId6"/>
    <p:sldId id="389" r:id="rId7"/>
    <p:sldId id="372" r:id="rId8"/>
    <p:sldId id="373" r:id="rId9"/>
    <p:sldId id="374" r:id="rId10"/>
    <p:sldId id="375" r:id="rId11"/>
    <p:sldId id="387" r:id="rId12"/>
    <p:sldId id="388" r:id="rId13"/>
    <p:sldId id="384" r:id="rId14"/>
    <p:sldId id="376" r:id="rId15"/>
    <p:sldId id="390" r:id="rId16"/>
    <p:sldId id="377" r:id="rId17"/>
    <p:sldId id="391" r:id="rId18"/>
    <p:sldId id="368" r:id="rId19"/>
    <p:sldId id="398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07" r:id="rId28"/>
    <p:sldId id="408" r:id="rId29"/>
    <p:sldId id="409" r:id="rId30"/>
    <p:sldId id="410" r:id="rId31"/>
    <p:sldId id="411" r:id="rId32"/>
    <p:sldId id="379" r:id="rId33"/>
    <p:sldId id="380" r:id="rId34"/>
    <p:sldId id="381" r:id="rId35"/>
    <p:sldId id="393" r:id="rId36"/>
    <p:sldId id="395" r:id="rId37"/>
    <p:sldId id="382" r:id="rId38"/>
    <p:sldId id="396" r:id="rId39"/>
    <p:sldId id="357" r:id="rId40"/>
    <p:sldId id="358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é" initials="A" lastIdx="0" clrIdx="0">
    <p:extLst>
      <p:ext uri="{19B8F6BF-5375-455C-9EA6-DF929625EA0E}">
        <p15:presenceInfo xmlns:p15="http://schemas.microsoft.com/office/powerpoint/2012/main" userId="86d2cb7219f4ef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A7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86249" autoAdjust="0"/>
  </p:normalViewPr>
  <p:slideViewPr>
    <p:cSldViewPr snapToGrid="0">
      <p:cViewPr varScale="1">
        <p:scale>
          <a:sx n="75" d="100"/>
          <a:sy n="75" d="100"/>
        </p:scale>
        <p:origin x="994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719" y="4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1C476-56DB-4D01-AB5F-E4DDD6C9A0C7}" type="datetimeFigureOut">
              <a:rPr lang="pt-BR" smtClean="0"/>
              <a:pPr/>
              <a:t>13/07/2017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5C876-A947-4040-ABB0-4E7D602C993B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8887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83A90-1A5A-4A5B-A4E8-8CE50392CE6B}" type="datetimeFigureOut">
              <a:rPr lang="pt-BR" smtClean="0"/>
              <a:pPr/>
              <a:t>13/07/2017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9766B-57E8-4721-B13B-CB4C49AB33DF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5270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briciolima.net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dvaldocastro.wordpress.com/2012/01/19/politicabkp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valdocastro.com/restore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fabriciolima.net/blog/2011/05/04/como-fica-meu-restore-ao-executar-backups-full-e-do-log-ao-mesmo-tempo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ZdfxvgDqmI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dvaldocastro.com/recovery-model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youtube.com/watch?v=cXQvhTKOE8o" TargetMode="External"/><Relationship Id="rId4" Type="http://schemas.openxmlformats.org/officeDocument/2006/relationships/hyperlink" Target="http://blogs.msdn.com/b/sql_pfe_blog/archive/2013/05/07/implications-of-the-sql-server-bulk-logged-recovery-model-on-point-in-time-restore.aspx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dvaldocastro.com/pt-br-sql-server-backup-internals-backup-full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youtube.com/watch?v=cdNH6Qz9qVw&amp;t=1s" TargetMode="External"/><Relationship Id="rId4" Type="http://schemas.openxmlformats.org/officeDocument/2006/relationships/hyperlink" Target="http://www.travisgan.com/2013/04/got-checksum-on-backup-check-again.html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pt-br/library/ms179355.aspx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Site Fabrício Lima – Soluções</a:t>
            </a:r>
            <a:r>
              <a:rPr lang="pt-BR" b="1" baseline="0" dirty="0"/>
              <a:t> em Banco de Dados: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baseline="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b="1" baseline="0" dirty="0"/>
              <a:t> </a:t>
            </a:r>
            <a:r>
              <a:rPr lang="pt-BR" sz="2800" dirty="0">
                <a:hlinkClick r:id="rId3"/>
              </a:rPr>
              <a:t>http://www.fabriciolima.net</a:t>
            </a:r>
            <a:endParaRPr lang="pt-BR" sz="2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2670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Leitura Complementar:</a:t>
            </a:r>
          </a:p>
          <a:p>
            <a:pPr fontAlgn="base"/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2400" dirty="0">
                <a:hlinkClick r:id="rId3"/>
              </a:rPr>
              <a:t>https://edvaldocastro.wordpress.com/2012/01/19/politicabkp/</a:t>
            </a: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fontAlgn="base">
              <a:buFont typeface="Arial" pitchFamily="34" charset="0"/>
              <a:buChar char="•"/>
            </a:pPr>
            <a:r>
              <a:rPr lang="pt-BR" sz="2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exemplo que é muito citado (está sendo mais uma vez), foi o</a:t>
            </a:r>
            <a:r>
              <a:rPr lang="pt-BR" sz="2800" b="0" i="0" u="non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2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atentado</a:t>
            </a:r>
            <a:r>
              <a:rPr lang="pt-BR" sz="28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terrorista</a:t>
            </a:r>
            <a:r>
              <a:rPr lang="pt-BR" sz="28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2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às Torres Gêmeas do World Trade Center nos Estados Unidos, muitas empresas simplesmente desapareceram, evaporaram, deixaram de existir em minutos, pois seus backups eram armazenados na torre ao lado, e nem o mais pessimista dos DBA’s poderia um dia imaginar que uma situação semelhante à ocorrida, pudesse acontecer algum dia, mas aconteceu…</a:t>
            </a:r>
          </a:p>
          <a:p>
            <a:pPr fontAlgn="base"/>
            <a:endParaRPr lang="pt-BR" sz="2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>
              <a:buFont typeface="Arial" pitchFamily="34" charset="0"/>
              <a:buChar char="•"/>
            </a:pPr>
            <a:r>
              <a:rPr lang="pt-BR" sz="2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Testes periódicos de restore com os backups são muito importantes.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4443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2800" b="1" dirty="0"/>
              <a:t>Leitura</a:t>
            </a:r>
            <a:r>
              <a:rPr lang="pt-BR" sz="2800" b="1" baseline="0" dirty="0"/>
              <a:t> Complementar:</a:t>
            </a:r>
          </a:p>
          <a:p>
            <a:endParaRPr lang="pt-BR" sz="2800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2800" dirty="0"/>
              <a:t> </a:t>
            </a:r>
            <a:r>
              <a:rPr lang="pt-BR" sz="2800" dirty="0">
                <a:hlinkClick r:id="rId3"/>
              </a:rPr>
              <a:t>http://www.edvaldocastro.com/restore/</a:t>
            </a:r>
            <a:endParaRPr lang="pt-BR" sz="28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pt-BR" sz="28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2800" dirty="0"/>
              <a:t> </a:t>
            </a:r>
            <a:r>
              <a:rPr lang="pt-BR" sz="2800" dirty="0">
                <a:hlinkClick r:id="rId4"/>
              </a:rPr>
              <a:t>http://www.fabriciolima.net/blog/2011/05/04/como-fica-meu-restore-ao-executar-backups-full-e-do-log-ao-mesmo-tempo/</a:t>
            </a:r>
            <a:endParaRPr lang="pt-BR" sz="2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Font typeface="Arial" pitchFamily="34" charset="0"/>
              <a:buChar char="•"/>
            </a:pPr>
            <a:r>
              <a:rPr lang="pt-BR" sz="2800" dirty="0"/>
              <a:t> Principais opções:</a:t>
            </a:r>
          </a:p>
          <a:p>
            <a:endParaRPr lang="pt-BR" sz="2800" dirty="0"/>
          </a:p>
          <a:p>
            <a:pPr>
              <a:buFont typeface="Arial" pitchFamily="34" charset="0"/>
              <a:buChar char="•"/>
            </a:pPr>
            <a:r>
              <a:rPr lang="pt-BR" sz="2800" dirty="0"/>
              <a:t> </a:t>
            </a:r>
            <a:r>
              <a:rPr lang="pt-BR" sz="2800" b="1" u="sng" dirty="0"/>
              <a:t>RECOVERY:</a:t>
            </a:r>
            <a:r>
              <a:rPr lang="pt-BR" sz="2800" dirty="0"/>
              <a:t> Para deixar a base disponível para utilização.</a:t>
            </a:r>
          </a:p>
          <a:p>
            <a:r>
              <a:rPr lang="pt-BR" sz="2800" dirty="0"/>
              <a:t>Quando restauramos</a:t>
            </a:r>
            <a:r>
              <a:rPr lang="pt-BR" sz="2800" baseline="0" dirty="0"/>
              <a:t> um Backup FULL + Backups do Log, apenas o último comando de restore tem a opção RECOVERY, todos os outros possuem a opção NORECOVERY para que essa base de dados receba mais restores.</a:t>
            </a:r>
          </a:p>
          <a:p>
            <a:endParaRPr lang="pt-BR" sz="2800" baseline="0" dirty="0"/>
          </a:p>
          <a:p>
            <a:pPr>
              <a:buFont typeface="Arial" pitchFamily="34" charset="0"/>
              <a:buChar char="•"/>
            </a:pPr>
            <a:r>
              <a:rPr lang="pt-BR" sz="2800" baseline="0" dirty="0"/>
              <a:t> </a:t>
            </a:r>
            <a:r>
              <a:rPr lang="pt-BR" sz="2800" b="1" u="sng" baseline="0" dirty="0"/>
              <a:t>REPLACE:</a:t>
            </a:r>
            <a:r>
              <a:rPr lang="pt-BR" sz="2800" baseline="0" dirty="0"/>
              <a:t> Com essa opção simplesmente dizemos que queremos passar por cima de uma base já existente. Queremos restaurar uma passe por cima de outra.</a:t>
            </a:r>
          </a:p>
          <a:p>
            <a:endParaRPr lang="pt-BR" sz="2800" baseline="0" dirty="0"/>
          </a:p>
          <a:p>
            <a:pPr>
              <a:buFont typeface="Arial" pitchFamily="34" charset="0"/>
              <a:buChar char="•"/>
            </a:pPr>
            <a:r>
              <a:rPr lang="pt-BR" sz="2800" baseline="0" dirty="0"/>
              <a:t> </a:t>
            </a:r>
            <a:r>
              <a:rPr lang="pt-BR" sz="2800" b="1" u="sng" baseline="0" dirty="0"/>
              <a:t>STATS:</a:t>
            </a:r>
            <a:r>
              <a:rPr lang="pt-BR" sz="2800" baseline="0" dirty="0"/>
              <a:t> Assim como no Backup, essa opção mostra o percentual de execução de um comando de restore. É bem útil principalmente quando estamos restaurando uma base grande.</a:t>
            </a:r>
            <a:endParaRPr lang="pt-BR" sz="2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Arial" pitchFamily="34" charset="0"/>
              <a:buChar char="•"/>
            </a:pPr>
            <a:r>
              <a:rPr lang="pt-BR" sz="2800" b="1" dirty="0"/>
              <a:t> RESPOSTAS:</a:t>
            </a:r>
          </a:p>
          <a:p>
            <a:pPr>
              <a:buFont typeface="Arial" pitchFamily="34" charset="0"/>
              <a:buChar char="•"/>
            </a:pPr>
            <a:endParaRPr lang="pt-BR" sz="2800" b="1" dirty="0"/>
          </a:p>
          <a:p>
            <a:pPr marL="457200" lvl="0" indent="-457200" algn="just" fontAlgn="base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333333"/>
                </a:solidFill>
              </a:rPr>
              <a:t>Como restaurar a base até às 01:30?</a:t>
            </a:r>
            <a:r>
              <a:rPr lang="pt-BR" sz="2800" baseline="0" dirty="0">
                <a:solidFill>
                  <a:srgbClr val="333333"/>
                </a:solidFill>
              </a:rPr>
              <a:t> </a:t>
            </a:r>
            <a:r>
              <a:rPr lang="pt-BR" sz="2800" b="1" baseline="0" dirty="0">
                <a:solidFill>
                  <a:srgbClr val="333333"/>
                </a:solidFill>
              </a:rPr>
              <a:t>1 e 3</a:t>
            </a:r>
            <a:endParaRPr lang="pt-BR" sz="2800" b="1" dirty="0">
              <a:solidFill>
                <a:srgbClr val="333333"/>
              </a:solidFill>
            </a:endParaRPr>
          </a:p>
          <a:p>
            <a:pPr marL="457200" lvl="0" indent="-457200" algn="just" fontAlgn="base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333333"/>
                </a:solidFill>
              </a:rPr>
              <a:t>Como restaurar a base até às 01:40? </a:t>
            </a:r>
            <a:r>
              <a:rPr lang="pt-BR" sz="2800" b="1" dirty="0">
                <a:solidFill>
                  <a:srgbClr val="333333"/>
                </a:solidFill>
              </a:rPr>
              <a:t>1,</a:t>
            </a:r>
            <a:r>
              <a:rPr lang="pt-BR" sz="2800" b="1" baseline="0" dirty="0">
                <a:solidFill>
                  <a:srgbClr val="333333"/>
                </a:solidFill>
              </a:rPr>
              <a:t> 3 e 4</a:t>
            </a:r>
            <a:endParaRPr lang="pt-BR" sz="2800" b="1" dirty="0">
              <a:solidFill>
                <a:srgbClr val="333333"/>
              </a:solidFill>
            </a:endParaRPr>
          </a:p>
          <a:p>
            <a:pPr marL="457200" lvl="0" indent="-457200" algn="just" fontAlgn="base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333333"/>
                </a:solidFill>
              </a:rPr>
              <a:t>Como restaurar a base até às 01:50? </a:t>
            </a:r>
            <a:r>
              <a:rPr lang="pt-BR" sz="2800" b="1" dirty="0">
                <a:solidFill>
                  <a:srgbClr val="333333"/>
                </a:solidFill>
              </a:rPr>
              <a:t>1 e 5</a:t>
            </a:r>
          </a:p>
          <a:p>
            <a:pPr marL="457200" lvl="0" indent="-457200" algn="just" fontAlgn="base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333333"/>
                </a:solidFill>
              </a:rPr>
              <a:t>Como restaurar a base até às 02:10? </a:t>
            </a:r>
            <a:r>
              <a:rPr lang="pt-BR" sz="2800" b="1" dirty="0">
                <a:solidFill>
                  <a:srgbClr val="333333"/>
                </a:solidFill>
              </a:rPr>
              <a:t>1,</a:t>
            </a:r>
            <a:r>
              <a:rPr lang="pt-BR" sz="2800" b="1" baseline="0" dirty="0">
                <a:solidFill>
                  <a:srgbClr val="333333"/>
                </a:solidFill>
              </a:rPr>
              <a:t> 5, 6 e 7</a:t>
            </a:r>
            <a:endParaRPr lang="pt-BR" sz="2800" b="1" dirty="0">
              <a:solidFill>
                <a:srgbClr val="333333"/>
              </a:solidFill>
            </a:endParaRPr>
          </a:p>
          <a:p>
            <a:pPr marL="457200" lvl="0" indent="-457200" algn="just" fontAlgn="base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333333"/>
                </a:solidFill>
              </a:rPr>
              <a:t>Como restaurar a base até às 02:05? </a:t>
            </a:r>
            <a:r>
              <a:rPr lang="pt-BR" sz="2800" b="1" dirty="0">
                <a:solidFill>
                  <a:srgbClr val="333333"/>
                </a:solidFill>
              </a:rPr>
              <a:t>1,</a:t>
            </a:r>
            <a:r>
              <a:rPr lang="pt-BR" sz="2800" b="1" baseline="0" dirty="0">
                <a:solidFill>
                  <a:srgbClr val="333333"/>
                </a:solidFill>
              </a:rPr>
              <a:t> 5, 6 e 7 (somente até as 02:05 – usando o STOPAT)</a:t>
            </a:r>
            <a:endParaRPr lang="pt-BR" sz="2800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dirty="0"/>
              <a:t>Material</a:t>
            </a:r>
            <a:r>
              <a:rPr lang="pt-BR" sz="1200" b="1" baseline="0" dirty="0"/>
              <a:t> Complementar: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1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1" baseline="0" dirty="0"/>
              <a:t>Vídeo: Marcos </a:t>
            </a:r>
            <a:r>
              <a:rPr lang="pt-BR" sz="1200" b="1" baseline="0" dirty="0" err="1"/>
              <a:t>Freccia</a:t>
            </a:r>
            <a:r>
              <a:rPr lang="pt-BR" sz="1200" b="1" baseline="0" dirty="0"/>
              <a:t> -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Configurando Backups no SQL Server Express</a:t>
            </a:r>
            <a:endParaRPr lang="pt-BR" sz="1200" b="1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solidFill>
                  <a:srgbClr val="292A76"/>
                </a:solidFill>
                <a:hlinkClick r:id="rId3"/>
              </a:rPr>
              <a:t>https://www.youtube.com/watch?v=BZdfxvgDqmI</a:t>
            </a:r>
            <a:endParaRPr lang="pt-BR" sz="1200" dirty="0">
              <a:solidFill>
                <a:srgbClr val="292A76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4526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b="1" dirty="0"/>
              <a:t>Leitura Complementar:</a:t>
            </a:r>
          </a:p>
          <a:p>
            <a:endParaRPr lang="pt-BR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2400" dirty="0">
                <a:hlinkClick r:id="rId3"/>
              </a:rPr>
              <a:t>http://edvaldocastro.com/recovery-model/</a:t>
            </a:r>
            <a:endParaRPr lang="pt-BR" sz="2400" dirty="0"/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pPr>
              <a:buFont typeface="Arial" pitchFamily="34" charset="0"/>
              <a:buChar char="•"/>
            </a:pPr>
            <a:r>
              <a:rPr lang="pt-BR" b="1" dirty="0"/>
              <a:t> Bulk-Logged</a:t>
            </a:r>
          </a:p>
          <a:p>
            <a:endParaRPr lang="pt-BR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pt-BR" sz="2400" dirty="0">
                <a:hlinkClick r:id="rId4"/>
              </a:rPr>
              <a:t>http://blogs.msdn.com/b/sql_pfe_blog/archive/2013/05/07/implications-of-the-sql-server-bulk-logged-recovery-model-on-point-in-time-restore.aspx</a:t>
            </a:r>
            <a:endParaRPr lang="pt-BR" sz="2400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pt-BR" sz="2400" dirty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2400" b="1" dirty="0"/>
              <a:t> Vídeo: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 a diferença entre o Recovery </a:t>
            </a:r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SIMPLE e o Recovery </a:t>
            </a:r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FULL?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B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5"/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pt-BR" sz="2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https://www.youtube.com/watch?v=cXQvhTKOE8o</a:t>
            </a:r>
            <a:endParaRPr lang="pt-BR" sz="28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>
              <a:buFont typeface="Arial" pitchFamily="34" charset="0"/>
              <a:buChar char="•"/>
            </a:pPr>
            <a:r>
              <a:rPr lang="pt-B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Backup Full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Gera cópia total e integral de todo o banco.</a:t>
            </a:r>
          </a:p>
          <a:p>
            <a:pPr fontAlgn="base">
              <a:buFont typeface="Arial" pitchFamily="34" charset="0"/>
              <a:buChar char="•"/>
            </a:pP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>
              <a:buFont typeface="Arial" pitchFamily="34" charset="0"/>
              <a:buChar char="•"/>
            </a:pPr>
            <a:r>
              <a:rPr lang="pt-B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Backup Diferencial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Gera cópia apenas da “diferença” entre as alterações atuais e as realizadas após o último Backup Full, sendo que este é cumulativo, ou seja, um backup diferencial feito após outro backup diferencial, contém todas alterações realizadas após o backup Full, inclusive as constantes no Diferencial anterior.</a:t>
            </a:r>
          </a:p>
          <a:p>
            <a:pPr fontAlgn="base">
              <a:buFont typeface="Arial" pitchFamily="34" charset="0"/>
              <a:buChar char="•"/>
            </a:pPr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>
              <a:buFont typeface="Arial" pitchFamily="34" charset="0"/>
              <a:buChar char="•"/>
            </a:pPr>
            <a:r>
              <a:rPr lang="pt-BR" sz="1200" b="1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Backup de T-Log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Ou Backup do Log de Transações, gera cópia apenas das alterações realizadas. Diferente do backup Diferencial, o backup de T-Log NÃO armazena todas informações dos backups de Log anteriores, mas somente as alterações feitas após este backup.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Leitura Complementar:</a:t>
            </a:r>
          </a:p>
          <a:p>
            <a:pPr fontAlgn="base"/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3"/>
              </a:rPr>
              <a:t>http://edvaldocastro.com/pt-br-sql-server-backup-internals-backup-full/</a:t>
            </a:r>
            <a:endParaRPr lang="pt-BR" sz="1200" dirty="0"/>
          </a:p>
          <a:p>
            <a:pPr>
              <a:buFont typeface="Arial" pitchFamily="34" charset="0"/>
              <a:buChar char="•"/>
            </a:pPr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/>
              <a:t> </a:t>
            </a:r>
            <a:r>
              <a:rPr lang="pt-BR" sz="1200" dirty="0">
                <a:hlinkClick r:id="rId4"/>
              </a:rPr>
              <a:t>http://www.travisgan.com/2013/04/got-checksum-on-backup-check-again.html</a:t>
            </a:r>
            <a:endParaRPr lang="pt-B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pt-B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1200" b="1" dirty="0"/>
              <a:t> Vídeo: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Meu Backup </a:t>
            </a:r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tem dados até o horário que inicia ou até o horário que termina?</a:t>
            </a:r>
            <a:endParaRPr lang="pt-BR" sz="1200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pt-BR" sz="1200" dirty="0"/>
          </a:p>
          <a:p>
            <a:pPr marL="0" indent="0"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pt-BR" sz="12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https://www.youtube.com/watch?v=cdNH6Qz9qVw&amp;t=1s</a:t>
            </a:r>
            <a:endParaRPr lang="pt-BR" sz="12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Leitura Complementar:</a:t>
            </a:r>
          </a:p>
          <a:p>
            <a:pPr fontAlgn="base"/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2800" dirty="0">
                <a:hlinkClick r:id="rId3"/>
              </a:rPr>
              <a:t>http://msdn.microsoft.com/pt-br/library/ms179355.aspx</a:t>
            </a:r>
            <a:endParaRPr lang="pt-BR" sz="2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2129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endParaRPr lang="pt-BR" sz="2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7966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endParaRPr lang="pt-BR" sz="2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976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endParaRPr lang="pt-BR" sz="2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9766B-57E8-4721-B13B-CB4C49AB33DF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3604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Número de Slide 13">
            <a:extLst>
              <a:ext uri="{FF2B5EF4-FFF2-40B4-BE49-F238E27FC236}">
                <a16:creationId xmlns:a16="http://schemas.microsoft.com/office/drawing/2014/main" id="{957B0F29-0F8A-4253-8AC4-934D18CC5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76854" y="6602279"/>
            <a:ext cx="1715145" cy="25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A76F54FF-76C4-4040-9315-59D5D23324F5}" type="slidenum">
              <a:rPr lang="pt-BR" smtClean="0"/>
              <a:pPr/>
              <a:t>‹nº›</a:t>
            </a:fld>
            <a:r>
              <a:rPr lang="pt-BR" dirty="0"/>
              <a:t> de 38</a:t>
            </a:r>
          </a:p>
        </p:txBody>
      </p:sp>
    </p:spTree>
    <p:extLst>
      <p:ext uri="{BB962C8B-B14F-4D97-AF65-F5344CB8AC3E}">
        <p14:creationId xmlns:p14="http://schemas.microsoft.com/office/powerpoint/2010/main" val="78516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13">
            <a:extLst>
              <a:ext uri="{FF2B5EF4-FFF2-40B4-BE49-F238E27FC236}">
                <a16:creationId xmlns:a16="http://schemas.microsoft.com/office/drawing/2014/main" id="{A22D5EF0-3099-41A5-867C-44C70CED6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76854" y="6602279"/>
            <a:ext cx="1715145" cy="25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A76F54FF-76C4-4040-9315-59D5D23324F5}" type="slidenum">
              <a:rPr lang="pt-BR" smtClean="0"/>
              <a:pPr/>
              <a:t>‹nº›</a:t>
            </a:fld>
            <a:r>
              <a:rPr lang="pt-BR" dirty="0"/>
              <a:t> de 38</a:t>
            </a:r>
          </a:p>
        </p:txBody>
      </p:sp>
    </p:spTree>
    <p:extLst>
      <p:ext uri="{BB962C8B-B14F-4D97-AF65-F5344CB8AC3E}">
        <p14:creationId xmlns:p14="http://schemas.microsoft.com/office/powerpoint/2010/main" val="1015827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13">
            <a:extLst>
              <a:ext uri="{FF2B5EF4-FFF2-40B4-BE49-F238E27FC236}">
                <a16:creationId xmlns:a16="http://schemas.microsoft.com/office/drawing/2014/main" id="{44CB5447-3610-425F-80F1-CE3BD3DE2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76854" y="6602279"/>
            <a:ext cx="1715145" cy="25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A76F54FF-76C4-4040-9315-59D5D23324F5}" type="slidenum">
              <a:rPr lang="pt-BR" smtClean="0"/>
              <a:pPr/>
              <a:t>‹nº›</a:t>
            </a:fld>
            <a:r>
              <a:rPr lang="pt-BR" dirty="0"/>
              <a:t> de 38</a:t>
            </a:r>
          </a:p>
        </p:txBody>
      </p:sp>
    </p:spTree>
    <p:extLst>
      <p:ext uri="{BB962C8B-B14F-4D97-AF65-F5344CB8AC3E}">
        <p14:creationId xmlns:p14="http://schemas.microsoft.com/office/powerpoint/2010/main" val="3765909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1" y="6593840"/>
            <a:ext cx="12192000" cy="264160"/>
          </a:xfrm>
          <a:prstGeom prst="rect">
            <a:avLst/>
          </a:prstGeom>
          <a:solidFill>
            <a:srgbClr val="292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4" y="5802172"/>
            <a:ext cx="744049" cy="791668"/>
          </a:xfrm>
          <a:prstGeom prst="rect">
            <a:avLst/>
          </a:prstGeom>
        </p:spPr>
      </p:pic>
      <p:grpSp>
        <p:nvGrpSpPr>
          <p:cNvPr id="2" name="Grupo 1"/>
          <p:cNvGrpSpPr/>
          <p:nvPr userDrawn="1"/>
        </p:nvGrpSpPr>
        <p:grpSpPr>
          <a:xfrm>
            <a:off x="0" y="76756"/>
            <a:ext cx="9282793" cy="1242640"/>
            <a:chOff x="0" y="103559"/>
            <a:chExt cx="7835899" cy="1242641"/>
          </a:xfrm>
        </p:grpSpPr>
        <p:sp>
          <p:nvSpPr>
            <p:cNvPr id="12" name="Retângulo 11"/>
            <p:cNvSpPr/>
            <p:nvPr userDrawn="1"/>
          </p:nvSpPr>
          <p:spPr>
            <a:xfrm>
              <a:off x="0" y="103559"/>
              <a:ext cx="925620" cy="11148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Retângulo 9"/>
            <p:cNvSpPr/>
            <p:nvPr userDrawn="1"/>
          </p:nvSpPr>
          <p:spPr>
            <a:xfrm>
              <a:off x="327666" y="115185"/>
              <a:ext cx="616565" cy="1212322"/>
            </a:xfrm>
            <a:custGeom>
              <a:avLst/>
              <a:gdLst>
                <a:gd name="connsiteX0" fmla="*/ 0 w 457200"/>
                <a:gd name="connsiteY0" fmla="*/ 0 h 533400"/>
                <a:gd name="connsiteX1" fmla="*/ 457200 w 457200"/>
                <a:gd name="connsiteY1" fmla="*/ 0 h 533400"/>
                <a:gd name="connsiteX2" fmla="*/ 457200 w 457200"/>
                <a:gd name="connsiteY2" fmla="*/ 533400 h 533400"/>
                <a:gd name="connsiteX3" fmla="*/ 0 w 457200"/>
                <a:gd name="connsiteY3" fmla="*/ 533400 h 533400"/>
                <a:gd name="connsiteX4" fmla="*/ 0 w 457200"/>
                <a:gd name="connsiteY4" fmla="*/ 0 h 533400"/>
                <a:gd name="connsiteX0" fmla="*/ 0 w 723900"/>
                <a:gd name="connsiteY0" fmla="*/ 0 h 533400"/>
                <a:gd name="connsiteX1" fmla="*/ 723900 w 723900"/>
                <a:gd name="connsiteY1" fmla="*/ 0 h 533400"/>
                <a:gd name="connsiteX2" fmla="*/ 457200 w 723900"/>
                <a:gd name="connsiteY2" fmla="*/ 533400 h 533400"/>
                <a:gd name="connsiteX3" fmla="*/ 0 w 723900"/>
                <a:gd name="connsiteY3" fmla="*/ 533400 h 533400"/>
                <a:gd name="connsiteX4" fmla="*/ 0 w 723900"/>
                <a:gd name="connsiteY4" fmla="*/ 0 h 533400"/>
                <a:gd name="connsiteX0" fmla="*/ 266700 w 723900"/>
                <a:gd name="connsiteY0" fmla="*/ 12700 h 533400"/>
                <a:gd name="connsiteX1" fmla="*/ 723900 w 723900"/>
                <a:gd name="connsiteY1" fmla="*/ 0 h 533400"/>
                <a:gd name="connsiteX2" fmla="*/ 457200 w 723900"/>
                <a:gd name="connsiteY2" fmla="*/ 533400 h 533400"/>
                <a:gd name="connsiteX3" fmla="*/ 0 w 723900"/>
                <a:gd name="connsiteY3" fmla="*/ 533400 h 533400"/>
                <a:gd name="connsiteX4" fmla="*/ 266700 w 723900"/>
                <a:gd name="connsiteY4" fmla="*/ 12700 h 533400"/>
                <a:gd name="connsiteX0" fmla="*/ 298174 w 723900"/>
                <a:gd name="connsiteY0" fmla="*/ 2209 h 533400"/>
                <a:gd name="connsiteX1" fmla="*/ 723900 w 723900"/>
                <a:gd name="connsiteY1" fmla="*/ 0 h 533400"/>
                <a:gd name="connsiteX2" fmla="*/ 457200 w 723900"/>
                <a:gd name="connsiteY2" fmla="*/ 533400 h 533400"/>
                <a:gd name="connsiteX3" fmla="*/ 0 w 723900"/>
                <a:gd name="connsiteY3" fmla="*/ 533400 h 533400"/>
                <a:gd name="connsiteX4" fmla="*/ 298174 w 723900"/>
                <a:gd name="connsiteY4" fmla="*/ 2209 h 533400"/>
                <a:gd name="connsiteX0" fmla="*/ 79256 w 723900"/>
                <a:gd name="connsiteY0" fmla="*/ 2209 h 533400"/>
                <a:gd name="connsiteX1" fmla="*/ 723900 w 723900"/>
                <a:gd name="connsiteY1" fmla="*/ 0 h 533400"/>
                <a:gd name="connsiteX2" fmla="*/ 457200 w 723900"/>
                <a:gd name="connsiteY2" fmla="*/ 533400 h 533400"/>
                <a:gd name="connsiteX3" fmla="*/ 0 w 723900"/>
                <a:gd name="connsiteY3" fmla="*/ 533400 h 533400"/>
                <a:gd name="connsiteX4" fmla="*/ 79256 w 723900"/>
                <a:gd name="connsiteY4" fmla="*/ 2209 h 533400"/>
                <a:gd name="connsiteX0" fmla="*/ 79256 w 457200"/>
                <a:gd name="connsiteY0" fmla="*/ 27964 h 559155"/>
                <a:gd name="connsiteX1" fmla="*/ 401963 w 457200"/>
                <a:gd name="connsiteY1" fmla="*/ 0 h 559155"/>
                <a:gd name="connsiteX2" fmla="*/ 457200 w 457200"/>
                <a:gd name="connsiteY2" fmla="*/ 559155 h 559155"/>
                <a:gd name="connsiteX3" fmla="*/ 0 w 457200"/>
                <a:gd name="connsiteY3" fmla="*/ 559155 h 559155"/>
                <a:gd name="connsiteX4" fmla="*/ 79256 w 457200"/>
                <a:gd name="connsiteY4" fmla="*/ 27964 h 559155"/>
                <a:gd name="connsiteX0" fmla="*/ 0 w 468086"/>
                <a:gd name="connsiteY0" fmla="*/ 66597 h 559155"/>
                <a:gd name="connsiteX1" fmla="*/ 412849 w 468086"/>
                <a:gd name="connsiteY1" fmla="*/ 0 h 559155"/>
                <a:gd name="connsiteX2" fmla="*/ 468086 w 468086"/>
                <a:gd name="connsiteY2" fmla="*/ 559155 h 559155"/>
                <a:gd name="connsiteX3" fmla="*/ 10886 w 468086"/>
                <a:gd name="connsiteY3" fmla="*/ 559155 h 559155"/>
                <a:gd name="connsiteX4" fmla="*/ 0 w 468086"/>
                <a:gd name="connsiteY4" fmla="*/ 66597 h 559155"/>
                <a:gd name="connsiteX0" fmla="*/ 182277 w 457200"/>
                <a:gd name="connsiteY0" fmla="*/ 337024 h 559155"/>
                <a:gd name="connsiteX1" fmla="*/ 401963 w 457200"/>
                <a:gd name="connsiteY1" fmla="*/ 0 h 559155"/>
                <a:gd name="connsiteX2" fmla="*/ 457200 w 457200"/>
                <a:gd name="connsiteY2" fmla="*/ 559155 h 559155"/>
                <a:gd name="connsiteX3" fmla="*/ 0 w 457200"/>
                <a:gd name="connsiteY3" fmla="*/ 559155 h 559155"/>
                <a:gd name="connsiteX4" fmla="*/ 182277 w 457200"/>
                <a:gd name="connsiteY4" fmla="*/ 337024 h 559155"/>
                <a:gd name="connsiteX0" fmla="*/ 53502 w 457200"/>
                <a:gd name="connsiteY0" fmla="*/ 143862 h 559155"/>
                <a:gd name="connsiteX1" fmla="*/ 401963 w 457200"/>
                <a:gd name="connsiteY1" fmla="*/ 0 h 559155"/>
                <a:gd name="connsiteX2" fmla="*/ 457200 w 457200"/>
                <a:gd name="connsiteY2" fmla="*/ 559155 h 559155"/>
                <a:gd name="connsiteX3" fmla="*/ 0 w 457200"/>
                <a:gd name="connsiteY3" fmla="*/ 559155 h 559155"/>
                <a:gd name="connsiteX4" fmla="*/ 53502 w 457200"/>
                <a:gd name="connsiteY4" fmla="*/ 143862 h 559155"/>
                <a:gd name="connsiteX0" fmla="*/ 53502 w 457200"/>
                <a:gd name="connsiteY0" fmla="*/ 143862 h 559155"/>
                <a:gd name="connsiteX1" fmla="*/ 273188 w 457200"/>
                <a:gd name="connsiteY1" fmla="*/ 0 h 559155"/>
                <a:gd name="connsiteX2" fmla="*/ 457200 w 457200"/>
                <a:gd name="connsiteY2" fmla="*/ 559155 h 559155"/>
                <a:gd name="connsiteX3" fmla="*/ 0 w 457200"/>
                <a:gd name="connsiteY3" fmla="*/ 559155 h 559155"/>
                <a:gd name="connsiteX4" fmla="*/ 53502 w 457200"/>
                <a:gd name="connsiteY4" fmla="*/ 143862 h 559155"/>
                <a:gd name="connsiteX0" fmla="*/ 0 w 468085"/>
                <a:gd name="connsiteY0" fmla="*/ 143862 h 559155"/>
                <a:gd name="connsiteX1" fmla="*/ 284073 w 468085"/>
                <a:gd name="connsiteY1" fmla="*/ 0 h 559155"/>
                <a:gd name="connsiteX2" fmla="*/ 468085 w 468085"/>
                <a:gd name="connsiteY2" fmla="*/ 559155 h 559155"/>
                <a:gd name="connsiteX3" fmla="*/ 10885 w 468085"/>
                <a:gd name="connsiteY3" fmla="*/ 559155 h 559155"/>
                <a:gd name="connsiteX4" fmla="*/ 0 w 468085"/>
                <a:gd name="connsiteY4" fmla="*/ 143862 h 559155"/>
                <a:gd name="connsiteX0" fmla="*/ 0 w 468085"/>
                <a:gd name="connsiteY0" fmla="*/ 151567 h 566860"/>
                <a:gd name="connsiteX1" fmla="*/ 263526 w 468085"/>
                <a:gd name="connsiteY1" fmla="*/ 0 h 566860"/>
                <a:gd name="connsiteX2" fmla="*/ 468085 w 468085"/>
                <a:gd name="connsiteY2" fmla="*/ 566860 h 566860"/>
                <a:gd name="connsiteX3" fmla="*/ 10885 w 468085"/>
                <a:gd name="connsiteY3" fmla="*/ 566860 h 566860"/>
                <a:gd name="connsiteX4" fmla="*/ 0 w 468085"/>
                <a:gd name="connsiteY4" fmla="*/ 151567 h 566860"/>
                <a:gd name="connsiteX0" fmla="*/ 0 w 468085"/>
                <a:gd name="connsiteY0" fmla="*/ 131021 h 566860"/>
                <a:gd name="connsiteX1" fmla="*/ 263526 w 468085"/>
                <a:gd name="connsiteY1" fmla="*/ 0 h 566860"/>
                <a:gd name="connsiteX2" fmla="*/ 468085 w 468085"/>
                <a:gd name="connsiteY2" fmla="*/ 566860 h 566860"/>
                <a:gd name="connsiteX3" fmla="*/ 10885 w 468085"/>
                <a:gd name="connsiteY3" fmla="*/ 566860 h 566860"/>
                <a:gd name="connsiteX4" fmla="*/ 0 w 468085"/>
                <a:gd name="connsiteY4" fmla="*/ 131021 h 566860"/>
                <a:gd name="connsiteX0" fmla="*/ 0 w 272888"/>
                <a:gd name="connsiteY0" fmla="*/ 131021 h 566860"/>
                <a:gd name="connsiteX1" fmla="*/ 263526 w 272888"/>
                <a:gd name="connsiteY1" fmla="*/ 0 h 566860"/>
                <a:gd name="connsiteX2" fmla="*/ 272888 w 272888"/>
                <a:gd name="connsiteY2" fmla="*/ 561723 h 566860"/>
                <a:gd name="connsiteX3" fmla="*/ 10885 w 272888"/>
                <a:gd name="connsiteY3" fmla="*/ 566860 h 566860"/>
                <a:gd name="connsiteX4" fmla="*/ 0 w 272888"/>
                <a:gd name="connsiteY4" fmla="*/ 131021 h 566860"/>
                <a:gd name="connsiteX0" fmla="*/ 0 w 272888"/>
                <a:gd name="connsiteY0" fmla="*/ 67982 h 566860"/>
                <a:gd name="connsiteX1" fmla="*/ 263526 w 272888"/>
                <a:gd name="connsiteY1" fmla="*/ 0 h 566860"/>
                <a:gd name="connsiteX2" fmla="*/ 272888 w 272888"/>
                <a:gd name="connsiteY2" fmla="*/ 561723 h 566860"/>
                <a:gd name="connsiteX3" fmla="*/ 10885 w 272888"/>
                <a:gd name="connsiteY3" fmla="*/ 566860 h 566860"/>
                <a:gd name="connsiteX4" fmla="*/ 0 w 272888"/>
                <a:gd name="connsiteY4" fmla="*/ 67982 h 566860"/>
                <a:gd name="connsiteX0" fmla="*/ 0 w 272888"/>
                <a:gd name="connsiteY0" fmla="*/ 67982 h 561723"/>
                <a:gd name="connsiteX1" fmla="*/ 263526 w 272888"/>
                <a:gd name="connsiteY1" fmla="*/ 0 h 561723"/>
                <a:gd name="connsiteX2" fmla="*/ 272888 w 272888"/>
                <a:gd name="connsiteY2" fmla="*/ 561723 h 561723"/>
                <a:gd name="connsiteX3" fmla="*/ 5264 w 272888"/>
                <a:gd name="connsiteY3" fmla="*/ 559856 h 561723"/>
                <a:gd name="connsiteX4" fmla="*/ 0 w 272888"/>
                <a:gd name="connsiteY4" fmla="*/ 67982 h 561723"/>
                <a:gd name="connsiteX0" fmla="*/ 0 w 272888"/>
                <a:gd name="connsiteY0" fmla="*/ 0 h 493741"/>
                <a:gd name="connsiteX1" fmla="*/ 263526 w 272888"/>
                <a:gd name="connsiteY1" fmla="*/ 16735 h 493741"/>
                <a:gd name="connsiteX2" fmla="*/ 272888 w 272888"/>
                <a:gd name="connsiteY2" fmla="*/ 493741 h 493741"/>
                <a:gd name="connsiteX3" fmla="*/ 5264 w 272888"/>
                <a:gd name="connsiteY3" fmla="*/ 491874 h 493741"/>
                <a:gd name="connsiteX4" fmla="*/ 0 w 272888"/>
                <a:gd name="connsiteY4" fmla="*/ 0 h 493741"/>
                <a:gd name="connsiteX0" fmla="*/ 0 w 272888"/>
                <a:gd name="connsiteY0" fmla="*/ 62335 h 556076"/>
                <a:gd name="connsiteX1" fmla="*/ 269147 w 272888"/>
                <a:gd name="connsiteY1" fmla="*/ 0 h 556076"/>
                <a:gd name="connsiteX2" fmla="*/ 272888 w 272888"/>
                <a:gd name="connsiteY2" fmla="*/ 556076 h 556076"/>
                <a:gd name="connsiteX3" fmla="*/ 5264 w 272888"/>
                <a:gd name="connsiteY3" fmla="*/ 554209 h 556076"/>
                <a:gd name="connsiteX4" fmla="*/ 0 w 272888"/>
                <a:gd name="connsiteY4" fmla="*/ 62335 h 556076"/>
                <a:gd name="connsiteX0" fmla="*/ 0 w 272888"/>
                <a:gd name="connsiteY0" fmla="*/ 45392 h 539133"/>
                <a:gd name="connsiteX1" fmla="*/ 269147 w 272888"/>
                <a:gd name="connsiteY1" fmla="*/ 0 h 539133"/>
                <a:gd name="connsiteX2" fmla="*/ 272888 w 272888"/>
                <a:gd name="connsiteY2" fmla="*/ 539133 h 539133"/>
                <a:gd name="connsiteX3" fmla="*/ 5264 w 272888"/>
                <a:gd name="connsiteY3" fmla="*/ 537266 h 539133"/>
                <a:gd name="connsiteX4" fmla="*/ 0 w 272888"/>
                <a:gd name="connsiteY4" fmla="*/ 45392 h 539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888" h="539133">
                  <a:moveTo>
                    <a:pt x="0" y="45392"/>
                  </a:moveTo>
                  <a:lnTo>
                    <a:pt x="269147" y="0"/>
                  </a:lnTo>
                  <a:lnTo>
                    <a:pt x="272888" y="539133"/>
                  </a:lnTo>
                  <a:lnTo>
                    <a:pt x="5264" y="537266"/>
                  </a:lnTo>
                  <a:cubicBezTo>
                    <a:pt x="3509" y="373308"/>
                    <a:pt x="1755" y="209350"/>
                    <a:pt x="0" y="453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Retângulo 10"/>
            <p:cNvSpPr/>
            <p:nvPr userDrawn="1"/>
          </p:nvSpPr>
          <p:spPr>
            <a:xfrm>
              <a:off x="327666" y="231384"/>
              <a:ext cx="7508233" cy="1114816"/>
            </a:xfrm>
            <a:custGeom>
              <a:avLst/>
              <a:gdLst>
                <a:gd name="connsiteX0" fmla="*/ 0 w 4064000"/>
                <a:gd name="connsiteY0" fmla="*/ 0 h 430150"/>
                <a:gd name="connsiteX1" fmla="*/ 4064000 w 4064000"/>
                <a:gd name="connsiteY1" fmla="*/ 0 h 430150"/>
                <a:gd name="connsiteX2" fmla="*/ 4064000 w 4064000"/>
                <a:gd name="connsiteY2" fmla="*/ 430150 h 430150"/>
                <a:gd name="connsiteX3" fmla="*/ 0 w 4064000"/>
                <a:gd name="connsiteY3" fmla="*/ 430150 h 430150"/>
                <a:gd name="connsiteX4" fmla="*/ 0 w 4064000"/>
                <a:gd name="connsiteY4" fmla="*/ 0 h 430150"/>
                <a:gd name="connsiteX0" fmla="*/ 0 w 4064000"/>
                <a:gd name="connsiteY0" fmla="*/ 0 h 430150"/>
                <a:gd name="connsiteX1" fmla="*/ 4064000 w 4064000"/>
                <a:gd name="connsiteY1" fmla="*/ 0 h 430150"/>
                <a:gd name="connsiteX2" fmla="*/ 3695700 w 4064000"/>
                <a:gd name="connsiteY2" fmla="*/ 430150 h 430150"/>
                <a:gd name="connsiteX3" fmla="*/ 0 w 4064000"/>
                <a:gd name="connsiteY3" fmla="*/ 430150 h 430150"/>
                <a:gd name="connsiteX4" fmla="*/ 0 w 4064000"/>
                <a:gd name="connsiteY4" fmla="*/ 0 h 43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4000" h="430150">
                  <a:moveTo>
                    <a:pt x="0" y="0"/>
                  </a:moveTo>
                  <a:lnTo>
                    <a:pt x="4064000" y="0"/>
                  </a:lnTo>
                  <a:lnTo>
                    <a:pt x="3695700" y="430150"/>
                  </a:lnTo>
                  <a:lnTo>
                    <a:pt x="0" y="430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730" y="257424"/>
            <a:ext cx="3021872" cy="1061972"/>
          </a:xfrm>
          <a:prstGeom prst="rect">
            <a:avLst/>
          </a:prstGeom>
        </p:spPr>
      </p:pic>
      <p:sp>
        <p:nvSpPr>
          <p:cNvPr id="14" name="Espaço Reservado para Número de Slide 13"/>
          <p:cNvSpPr>
            <a:spLocks noGrp="1"/>
          </p:cNvSpPr>
          <p:nvPr>
            <p:ph type="sldNum" sz="quarter" idx="4"/>
          </p:nvPr>
        </p:nvSpPr>
        <p:spPr>
          <a:xfrm>
            <a:off x="10476854" y="6602279"/>
            <a:ext cx="1715145" cy="25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A76F54FF-76C4-4040-9315-59D5D23324F5}" type="slidenum">
              <a:rPr lang="pt-BR" smtClean="0"/>
              <a:pPr/>
              <a:t>‹nº›</a:t>
            </a:fld>
            <a:r>
              <a:rPr lang="pt-BR" dirty="0"/>
              <a:t> de 38</a:t>
            </a:r>
          </a:p>
        </p:txBody>
      </p:sp>
    </p:spTree>
    <p:extLst>
      <p:ext uri="{BB962C8B-B14F-4D97-AF65-F5344CB8AC3E}">
        <p14:creationId xmlns:p14="http://schemas.microsoft.com/office/powerpoint/2010/main" val="3723071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6604000"/>
            <a:ext cx="12192000" cy="266700"/>
          </a:xfrm>
          <a:prstGeom prst="rect">
            <a:avLst/>
          </a:prstGeom>
          <a:solidFill>
            <a:srgbClr val="292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5905500"/>
            <a:ext cx="966824" cy="10287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130" y="-60076"/>
            <a:ext cx="3021872" cy="1061972"/>
          </a:xfrm>
          <a:prstGeom prst="rect">
            <a:avLst/>
          </a:prstGeom>
        </p:spPr>
      </p:pic>
      <p:sp>
        <p:nvSpPr>
          <p:cNvPr id="6" name="Espaço Reservado para Número de Slide 13">
            <a:extLst>
              <a:ext uri="{FF2B5EF4-FFF2-40B4-BE49-F238E27FC236}">
                <a16:creationId xmlns:a16="http://schemas.microsoft.com/office/drawing/2014/main" id="{680622BF-8AB1-422F-847A-DEDEB3063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76854" y="6602279"/>
            <a:ext cx="1715145" cy="25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A76F54FF-76C4-4040-9315-59D5D23324F5}" type="slidenum">
              <a:rPr lang="pt-BR" smtClean="0"/>
              <a:pPr/>
              <a:t>‹nº›</a:t>
            </a:fld>
            <a:r>
              <a:rPr lang="pt-BR" dirty="0"/>
              <a:t> de 38</a:t>
            </a:r>
          </a:p>
        </p:txBody>
      </p:sp>
    </p:spTree>
    <p:extLst>
      <p:ext uri="{BB962C8B-B14F-4D97-AF65-F5344CB8AC3E}">
        <p14:creationId xmlns:p14="http://schemas.microsoft.com/office/powerpoint/2010/main" val="498871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4" name="Grupo 3"/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Retângulo 6"/>
              <p:cNvSpPr/>
              <p:nvPr userDrawn="1"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latin typeface="Arial" panose="020B0604020202020204" pitchFamily="34" charset="0"/>
                    <a:cs typeface="Arial" panose="020B0604020202020204" pitchFamily="34" charset="0"/>
                  </a:rPr>
                  <a:t>Treinamento SQL Server</a:t>
                </a:r>
              </a:p>
            </p:txBody>
          </p:sp>
          <p:pic>
            <p:nvPicPr>
              <p:cNvPr id="2" name="Imagem 1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557917"/>
                <a:ext cx="12192000" cy="4300083"/>
              </a:xfrm>
              <a:prstGeom prst="rect">
                <a:avLst/>
              </a:prstGeom>
            </p:spPr>
          </p:pic>
        </p:grpSp>
        <p:pic>
          <p:nvPicPr>
            <p:cNvPr id="5" name="Imagem 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4066" y="65332"/>
              <a:ext cx="3021872" cy="1061972"/>
            </a:xfrm>
            <a:prstGeom prst="rect">
              <a:avLst/>
            </a:prstGeom>
          </p:spPr>
        </p:pic>
      </p:grpSp>
      <p:sp>
        <p:nvSpPr>
          <p:cNvPr id="8" name="Espaço Reservado para Número de Slide 13">
            <a:extLst>
              <a:ext uri="{FF2B5EF4-FFF2-40B4-BE49-F238E27FC236}">
                <a16:creationId xmlns:a16="http://schemas.microsoft.com/office/drawing/2014/main" id="{0EAD5BF3-B3C6-4A8B-88AB-B62526E43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76854" y="6602279"/>
            <a:ext cx="1715145" cy="25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A76F54FF-76C4-4040-9315-59D5D23324F5}" type="slidenum">
              <a:rPr lang="pt-BR" smtClean="0"/>
              <a:pPr/>
              <a:t>‹nº›</a:t>
            </a:fld>
            <a:r>
              <a:rPr lang="pt-BR" dirty="0"/>
              <a:t> de 38</a:t>
            </a:r>
          </a:p>
        </p:txBody>
      </p:sp>
    </p:spTree>
    <p:extLst>
      <p:ext uri="{BB962C8B-B14F-4D97-AF65-F5344CB8AC3E}">
        <p14:creationId xmlns:p14="http://schemas.microsoft.com/office/powerpoint/2010/main" val="830009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XQvhTKOE8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0" y="2816890"/>
            <a:ext cx="12192000" cy="7930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600" b="1" i="1" dirty="0">
                <a:solidFill>
                  <a:schemeClr val="bg1"/>
                </a:solidFill>
              </a:rPr>
              <a:t>Tarefas do dia a dia de um DBA</a:t>
            </a:r>
            <a:endParaRPr lang="pt-BR" sz="46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0" y="1603467"/>
            <a:ext cx="12192000" cy="93653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100" b="1" dirty="0">
                <a:solidFill>
                  <a:srgbClr val="292A76"/>
                </a:solidFill>
              </a:rPr>
              <a:t>Treinamento SQL Server</a:t>
            </a:r>
            <a:endParaRPr lang="pt-BR" dirty="0">
              <a:solidFill>
                <a:srgbClr val="000099"/>
              </a:solidFill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2967E14-125E-498B-9A31-4107D09D8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0310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203699" y="3972758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sz="4000" b="1" dirty="0">
                <a:solidFill>
                  <a:srgbClr val="292A76"/>
                </a:solidFill>
              </a:rPr>
              <a:t>Backup Log</a:t>
            </a:r>
            <a:endParaRPr lang="pt-BR" sz="4000" b="1" dirty="0">
              <a:solidFill>
                <a:srgbClr val="292A76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723391" y="3689922"/>
            <a:ext cx="8715436" cy="1143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de cantos arredondados 6"/>
          <p:cNvSpPr/>
          <p:nvPr/>
        </p:nvSpPr>
        <p:spPr>
          <a:xfrm>
            <a:off x="1794829" y="3761360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VLF9</a:t>
            </a:r>
          </a:p>
        </p:txBody>
      </p:sp>
      <p:sp>
        <p:nvSpPr>
          <p:cNvPr id="9" name="Retângulo de cantos arredondados 8"/>
          <p:cNvSpPr/>
          <p:nvPr/>
        </p:nvSpPr>
        <p:spPr>
          <a:xfrm>
            <a:off x="2866399" y="3761360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VLF10</a:t>
            </a:r>
          </a:p>
        </p:txBody>
      </p:sp>
      <p:sp>
        <p:nvSpPr>
          <p:cNvPr id="10" name="Retângulo de cantos arredondados 9"/>
          <p:cNvSpPr/>
          <p:nvPr/>
        </p:nvSpPr>
        <p:spPr>
          <a:xfrm>
            <a:off x="3937969" y="3761360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VLF11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5009539" y="3761360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VLF12</a:t>
            </a: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6081109" y="3761360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VLF13</a:t>
            </a: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7152679" y="3761360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VLF14</a:t>
            </a: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8224249" y="3761360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VLF15</a:t>
            </a: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9295819" y="3761360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VLF16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1723391" y="5047244"/>
            <a:ext cx="8715436" cy="1143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de cantos arredondados 16"/>
          <p:cNvSpPr/>
          <p:nvPr/>
        </p:nvSpPr>
        <p:spPr>
          <a:xfrm>
            <a:off x="1794829" y="5118682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VLF17</a:t>
            </a:r>
          </a:p>
        </p:txBody>
      </p:sp>
      <p:sp>
        <p:nvSpPr>
          <p:cNvPr id="18" name="Retângulo de cantos arredondados 17"/>
          <p:cNvSpPr/>
          <p:nvPr/>
        </p:nvSpPr>
        <p:spPr>
          <a:xfrm>
            <a:off x="2866399" y="5118682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VLF18</a:t>
            </a: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3937969" y="5118682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VLF19</a:t>
            </a:r>
          </a:p>
        </p:txBody>
      </p:sp>
      <p:sp>
        <p:nvSpPr>
          <p:cNvPr id="20" name="Retângulo de cantos arredondados 19"/>
          <p:cNvSpPr/>
          <p:nvPr/>
        </p:nvSpPr>
        <p:spPr>
          <a:xfrm>
            <a:off x="5009539" y="5118682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VLF20</a:t>
            </a: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6081109" y="5118682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VLF21</a:t>
            </a: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7152679" y="5118682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VLF22</a:t>
            </a: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8224249" y="5118682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VLF23</a:t>
            </a:r>
          </a:p>
        </p:txBody>
      </p:sp>
      <p:sp>
        <p:nvSpPr>
          <p:cNvPr id="24" name="Retângulo de cantos arredondados 23"/>
          <p:cNvSpPr/>
          <p:nvPr/>
        </p:nvSpPr>
        <p:spPr>
          <a:xfrm>
            <a:off x="9295819" y="5118682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VLF24</a:t>
            </a:r>
          </a:p>
        </p:txBody>
      </p:sp>
      <p:sp>
        <p:nvSpPr>
          <p:cNvPr id="25" name="Retângulo de cantos arredondados 24"/>
          <p:cNvSpPr/>
          <p:nvPr/>
        </p:nvSpPr>
        <p:spPr>
          <a:xfrm>
            <a:off x="5009539" y="5115741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 de cantos arredondados 25"/>
          <p:cNvSpPr/>
          <p:nvPr/>
        </p:nvSpPr>
        <p:spPr>
          <a:xfrm>
            <a:off x="6085748" y="5115741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de cantos arredondados 26"/>
          <p:cNvSpPr/>
          <p:nvPr/>
        </p:nvSpPr>
        <p:spPr>
          <a:xfrm>
            <a:off x="7154804" y="5125833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de cantos arredondados 27"/>
          <p:cNvSpPr/>
          <p:nvPr/>
        </p:nvSpPr>
        <p:spPr>
          <a:xfrm>
            <a:off x="8219610" y="5115741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de cantos arredondados 28"/>
          <p:cNvSpPr/>
          <p:nvPr/>
        </p:nvSpPr>
        <p:spPr>
          <a:xfrm>
            <a:off x="9297944" y="5111531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Retângulo 29"/>
          <p:cNvSpPr/>
          <p:nvPr/>
        </p:nvSpPr>
        <p:spPr>
          <a:xfrm>
            <a:off x="1723391" y="2332600"/>
            <a:ext cx="8715436" cy="1143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 de cantos arredondados 30"/>
          <p:cNvSpPr/>
          <p:nvPr/>
        </p:nvSpPr>
        <p:spPr>
          <a:xfrm>
            <a:off x="1794829" y="2404038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VLF1</a:t>
            </a:r>
          </a:p>
        </p:txBody>
      </p:sp>
      <p:sp>
        <p:nvSpPr>
          <p:cNvPr id="32" name="Retângulo de cantos arredondados 31"/>
          <p:cNvSpPr/>
          <p:nvPr/>
        </p:nvSpPr>
        <p:spPr>
          <a:xfrm>
            <a:off x="2866399" y="2404038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VLF2</a:t>
            </a:r>
          </a:p>
        </p:txBody>
      </p:sp>
      <p:sp>
        <p:nvSpPr>
          <p:cNvPr id="33" name="Retângulo de cantos arredondados 32"/>
          <p:cNvSpPr/>
          <p:nvPr/>
        </p:nvSpPr>
        <p:spPr>
          <a:xfrm>
            <a:off x="3937969" y="2404038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VLF3</a:t>
            </a:r>
          </a:p>
        </p:txBody>
      </p:sp>
      <p:sp>
        <p:nvSpPr>
          <p:cNvPr id="34" name="Retângulo de cantos arredondados 33"/>
          <p:cNvSpPr/>
          <p:nvPr/>
        </p:nvSpPr>
        <p:spPr>
          <a:xfrm>
            <a:off x="5009539" y="2404038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VLF4</a:t>
            </a:r>
          </a:p>
        </p:txBody>
      </p:sp>
      <p:sp>
        <p:nvSpPr>
          <p:cNvPr id="35" name="Retângulo de cantos arredondados 34"/>
          <p:cNvSpPr/>
          <p:nvPr/>
        </p:nvSpPr>
        <p:spPr>
          <a:xfrm>
            <a:off x="6081109" y="2404038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VLF5</a:t>
            </a:r>
          </a:p>
        </p:txBody>
      </p:sp>
      <p:sp>
        <p:nvSpPr>
          <p:cNvPr id="36" name="Retângulo de cantos arredondados 35"/>
          <p:cNvSpPr/>
          <p:nvPr/>
        </p:nvSpPr>
        <p:spPr>
          <a:xfrm>
            <a:off x="7152679" y="2404038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VLF6</a:t>
            </a:r>
          </a:p>
        </p:txBody>
      </p:sp>
      <p:sp>
        <p:nvSpPr>
          <p:cNvPr id="37" name="Retângulo de cantos arredondados 36"/>
          <p:cNvSpPr/>
          <p:nvPr/>
        </p:nvSpPr>
        <p:spPr>
          <a:xfrm>
            <a:off x="8224249" y="2404038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VLF7</a:t>
            </a:r>
          </a:p>
        </p:txBody>
      </p:sp>
      <p:sp>
        <p:nvSpPr>
          <p:cNvPr id="38" name="Retângulo de cantos arredondados 37"/>
          <p:cNvSpPr/>
          <p:nvPr/>
        </p:nvSpPr>
        <p:spPr>
          <a:xfrm>
            <a:off x="9295819" y="2404038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VLF8</a:t>
            </a:r>
          </a:p>
        </p:txBody>
      </p:sp>
      <p:sp>
        <p:nvSpPr>
          <p:cNvPr id="39" name="Retângulo de cantos arredondados 38"/>
          <p:cNvSpPr/>
          <p:nvPr/>
        </p:nvSpPr>
        <p:spPr>
          <a:xfrm>
            <a:off x="1784647" y="2411189"/>
            <a:ext cx="1000132" cy="100013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VLF25</a:t>
            </a:r>
          </a:p>
        </p:txBody>
      </p:sp>
      <p:sp>
        <p:nvSpPr>
          <p:cNvPr id="40" name="Retângulo de cantos arredondados 39"/>
          <p:cNvSpPr/>
          <p:nvPr/>
        </p:nvSpPr>
        <p:spPr>
          <a:xfrm>
            <a:off x="2866533" y="2404038"/>
            <a:ext cx="1000132" cy="100013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VLF26</a:t>
            </a:r>
          </a:p>
        </p:txBody>
      </p:sp>
      <p:sp>
        <p:nvSpPr>
          <p:cNvPr id="41" name="Retângulo de cantos arredondados 40"/>
          <p:cNvSpPr/>
          <p:nvPr/>
        </p:nvSpPr>
        <p:spPr>
          <a:xfrm>
            <a:off x="3937969" y="2402580"/>
            <a:ext cx="1000132" cy="100013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VLF27</a:t>
            </a:r>
          </a:p>
        </p:txBody>
      </p:sp>
      <p:sp>
        <p:nvSpPr>
          <p:cNvPr id="42" name="Retângulo de cantos arredondados 41"/>
          <p:cNvSpPr/>
          <p:nvPr/>
        </p:nvSpPr>
        <p:spPr>
          <a:xfrm>
            <a:off x="5009539" y="2394818"/>
            <a:ext cx="1000132" cy="100013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VLF28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381799" y="1360306"/>
            <a:ext cx="9457940" cy="630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6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O mecanismo do Transaction Log utiliza o arquivo de forma circular: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BFB754D-560B-40D2-8C5B-79BA338DE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10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975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04106" y="302828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688973" y="407021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sz="4000" b="1" dirty="0">
                <a:solidFill>
                  <a:srgbClr val="292A76"/>
                </a:solidFill>
              </a:rPr>
              <a:t>Sequência de Backup</a:t>
            </a:r>
            <a:endParaRPr lang="pt-BR" sz="4000" b="1" dirty="0">
              <a:solidFill>
                <a:srgbClr val="292A76"/>
              </a:solidFill>
            </a:endParaRPr>
          </a:p>
        </p:txBody>
      </p:sp>
      <p:sp>
        <p:nvSpPr>
          <p:cNvPr id="6" name="Seta para a direita 5"/>
          <p:cNvSpPr/>
          <p:nvPr/>
        </p:nvSpPr>
        <p:spPr>
          <a:xfrm>
            <a:off x="1883838" y="2639267"/>
            <a:ext cx="8280920" cy="1944216"/>
          </a:xfrm>
          <a:prstGeom prst="rightArrow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7" name="Conector reto 6"/>
          <p:cNvCxnSpPr/>
          <p:nvPr/>
        </p:nvCxnSpPr>
        <p:spPr>
          <a:xfrm flipV="1">
            <a:off x="1883838" y="2071915"/>
            <a:ext cx="17194" cy="2007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379782" y="1487140"/>
            <a:ext cx="1042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charset="0"/>
              </a:rPr>
              <a:t>Backup Full</a:t>
            </a:r>
          </a:p>
        </p:txBody>
      </p:sp>
      <p:cxnSp>
        <p:nvCxnSpPr>
          <p:cNvPr id="10" name="Conector reto 9"/>
          <p:cNvCxnSpPr/>
          <p:nvPr/>
        </p:nvCxnSpPr>
        <p:spPr>
          <a:xfrm flipV="1">
            <a:off x="2782322" y="2783283"/>
            <a:ext cx="0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2346330" y="2198509"/>
            <a:ext cx="8984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charset="0"/>
              </a:rPr>
              <a:t>Backup TLog 1</a:t>
            </a:r>
          </a:p>
        </p:txBody>
      </p:sp>
      <p:cxnSp>
        <p:nvCxnSpPr>
          <p:cNvPr id="12" name="Conector reto 11"/>
          <p:cNvCxnSpPr/>
          <p:nvPr/>
        </p:nvCxnSpPr>
        <p:spPr>
          <a:xfrm flipV="1">
            <a:off x="3684038" y="2783283"/>
            <a:ext cx="0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 flipV="1">
            <a:off x="4582522" y="2783283"/>
            <a:ext cx="0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V="1">
            <a:off x="5484238" y="2783283"/>
            <a:ext cx="0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/>
          <p:cNvSpPr/>
          <p:nvPr/>
        </p:nvSpPr>
        <p:spPr>
          <a:xfrm>
            <a:off x="3261652" y="2207220"/>
            <a:ext cx="9156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charset="0"/>
              </a:rPr>
              <a:t>Backup TLog 2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4156921" y="2207220"/>
            <a:ext cx="8984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charset="0"/>
              </a:rPr>
              <a:t>Backup TLog 3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5041070" y="2198509"/>
            <a:ext cx="8984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charset="0"/>
              </a:rPr>
              <a:t>Backup TLog 4</a:t>
            </a:r>
          </a:p>
        </p:txBody>
      </p:sp>
      <p:cxnSp>
        <p:nvCxnSpPr>
          <p:cNvPr id="18" name="Conector reto 17"/>
          <p:cNvCxnSpPr/>
          <p:nvPr/>
        </p:nvCxnSpPr>
        <p:spPr>
          <a:xfrm flipV="1">
            <a:off x="6420342" y="2071915"/>
            <a:ext cx="17194" cy="2007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/>
          <p:cNvSpPr/>
          <p:nvPr/>
        </p:nvSpPr>
        <p:spPr>
          <a:xfrm>
            <a:off x="5916286" y="1487140"/>
            <a:ext cx="1042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charset="0"/>
              </a:rPr>
              <a:t>Backup Diff</a:t>
            </a:r>
          </a:p>
        </p:txBody>
      </p:sp>
      <p:cxnSp>
        <p:nvCxnSpPr>
          <p:cNvPr id="20" name="Conector reto 19"/>
          <p:cNvCxnSpPr/>
          <p:nvPr/>
        </p:nvCxnSpPr>
        <p:spPr>
          <a:xfrm flipV="1">
            <a:off x="7390834" y="2791994"/>
            <a:ext cx="0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 flipV="1">
            <a:off x="8292550" y="2791994"/>
            <a:ext cx="0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/>
          <p:cNvSpPr/>
          <p:nvPr/>
        </p:nvSpPr>
        <p:spPr>
          <a:xfrm>
            <a:off x="6975624" y="2215931"/>
            <a:ext cx="8640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charset="0"/>
              </a:rPr>
              <a:t>Backup TLog 5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7859773" y="2207220"/>
            <a:ext cx="9156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rial" charset="0"/>
              </a:rPr>
              <a:t>Backup TLog 6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1092895" y="4520186"/>
            <a:ext cx="10803581" cy="168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  <a:latin typeface="Segoe"/>
                <a:cs typeface="Segoe"/>
              </a:rPr>
              <a:t>Uma sequencia de backup sempre se inicia com um backup FULL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  <a:latin typeface="Segoe"/>
                <a:cs typeface="Segoe"/>
              </a:rPr>
              <a:t>Se você alterar o Recovery Model para Simple quebra a corrente de Logs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  <a:latin typeface="Segoe"/>
                <a:cs typeface="Segoe"/>
              </a:rPr>
              <a:t>Ao alterar de volta para FULL, só terá efeito após um backup Full</a:t>
            </a:r>
            <a:endParaRPr lang="pt-BR" sz="2400" dirty="0">
              <a:solidFill>
                <a:srgbClr val="595959"/>
              </a:solidFill>
              <a:latin typeface="Segoe"/>
              <a:cs typeface="Segoe"/>
            </a:endParaRPr>
          </a:p>
        </p:txBody>
      </p:sp>
      <p:grpSp>
        <p:nvGrpSpPr>
          <p:cNvPr id="25" name="Grupo 24"/>
          <p:cNvGrpSpPr/>
          <p:nvPr/>
        </p:nvGrpSpPr>
        <p:grpSpPr>
          <a:xfrm>
            <a:off x="2032082" y="3203710"/>
            <a:ext cx="235962" cy="815330"/>
            <a:chOff x="1540661" y="4008179"/>
            <a:chExt cx="235962" cy="815330"/>
          </a:xfrm>
        </p:grpSpPr>
        <p:cxnSp>
          <p:nvCxnSpPr>
            <p:cNvPr id="26" name="Conector reto 25"/>
            <p:cNvCxnSpPr/>
            <p:nvPr/>
          </p:nvCxnSpPr>
          <p:spPr>
            <a:xfrm>
              <a:off x="1658642" y="4247445"/>
              <a:ext cx="0" cy="57606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aixaDeTexto 26"/>
            <p:cNvSpPr txBox="1"/>
            <p:nvPr/>
          </p:nvSpPr>
          <p:spPr>
            <a:xfrm>
              <a:off x="1540661" y="4008179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1</a:t>
              </a:r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2207471" y="3205314"/>
            <a:ext cx="235962" cy="813727"/>
            <a:chOff x="1854230" y="4009782"/>
            <a:chExt cx="235962" cy="813727"/>
          </a:xfrm>
        </p:grpSpPr>
        <p:sp>
          <p:nvSpPr>
            <p:cNvPr id="29" name="CaixaDeTexto 28"/>
            <p:cNvSpPr txBox="1"/>
            <p:nvPr/>
          </p:nvSpPr>
          <p:spPr>
            <a:xfrm>
              <a:off x="1854230" y="4009782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2</a:t>
              </a:r>
            </a:p>
          </p:txBody>
        </p:sp>
        <p:cxnSp>
          <p:nvCxnSpPr>
            <p:cNvPr id="30" name="Conector reto 29"/>
            <p:cNvCxnSpPr/>
            <p:nvPr/>
          </p:nvCxnSpPr>
          <p:spPr>
            <a:xfrm>
              <a:off x="1972211" y="4247445"/>
              <a:ext cx="0" cy="57606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upo 30"/>
          <p:cNvGrpSpPr/>
          <p:nvPr/>
        </p:nvGrpSpPr>
        <p:grpSpPr>
          <a:xfrm>
            <a:off x="2391880" y="3202154"/>
            <a:ext cx="235962" cy="816887"/>
            <a:chOff x="2195736" y="4006622"/>
            <a:chExt cx="235962" cy="816887"/>
          </a:xfrm>
        </p:grpSpPr>
        <p:sp>
          <p:nvSpPr>
            <p:cNvPr id="32" name="CaixaDeTexto 31"/>
            <p:cNvSpPr txBox="1"/>
            <p:nvPr/>
          </p:nvSpPr>
          <p:spPr>
            <a:xfrm>
              <a:off x="2195736" y="4006622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3</a:t>
              </a:r>
            </a:p>
          </p:txBody>
        </p:sp>
        <p:cxnSp>
          <p:nvCxnSpPr>
            <p:cNvPr id="33" name="Conector reto 32"/>
            <p:cNvCxnSpPr/>
            <p:nvPr/>
          </p:nvCxnSpPr>
          <p:spPr>
            <a:xfrm>
              <a:off x="2312834" y="4247445"/>
              <a:ext cx="0" cy="57606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>
            <a:off x="2920049" y="3202154"/>
            <a:ext cx="235962" cy="816887"/>
            <a:chOff x="2519043" y="4006622"/>
            <a:chExt cx="235962" cy="816887"/>
          </a:xfrm>
        </p:grpSpPr>
        <p:sp>
          <p:nvSpPr>
            <p:cNvPr id="35" name="CaixaDeTexto 34"/>
            <p:cNvSpPr txBox="1"/>
            <p:nvPr/>
          </p:nvSpPr>
          <p:spPr>
            <a:xfrm>
              <a:off x="2519043" y="4006622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4</a:t>
              </a:r>
            </a:p>
          </p:txBody>
        </p:sp>
        <p:cxnSp>
          <p:nvCxnSpPr>
            <p:cNvPr id="36" name="Conector reto 35"/>
            <p:cNvCxnSpPr/>
            <p:nvPr/>
          </p:nvCxnSpPr>
          <p:spPr>
            <a:xfrm>
              <a:off x="2637051" y="4247445"/>
              <a:ext cx="0" cy="57606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o 36"/>
          <p:cNvGrpSpPr/>
          <p:nvPr/>
        </p:nvGrpSpPr>
        <p:grpSpPr>
          <a:xfrm>
            <a:off x="3107250" y="3201374"/>
            <a:ext cx="235962" cy="817666"/>
            <a:chOff x="2843808" y="4005843"/>
            <a:chExt cx="235962" cy="817666"/>
          </a:xfrm>
        </p:grpSpPr>
        <p:sp>
          <p:nvSpPr>
            <p:cNvPr id="38" name="CaixaDeTexto 37"/>
            <p:cNvSpPr txBox="1"/>
            <p:nvPr/>
          </p:nvSpPr>
          <p:spPr>
            <a:xfrm>
              <a:off x="2843808" y="400584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5</a:t>
              </a:r>
            </a:p>
          </p:txBody>
        </p:sp>
        <p:cxnSp>
          <p:nvCxnSpPr>
            <p:cNvPr id="39" name="Conector reto 38"/>
            <p:cNvCxnSpPr/>
            <p:nvPr/>
          </p:nvCxnSpPr>
          <p:spPr>
            <a:xfrm>
              <a:off x="2961789" y="4247445"/>
              <a:ext cx="0" cy="57606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o 39"/>
          <p:cNvGrpSpPr/>
          <p:nvPr/>
        </p:nvGrpSpPr>
        <p:grpSpPr>
          <a:xfrm>
            <a:off x="3281174" y="3200596"/>
            <a:ext cx="235962" cy="818445"/>
            <a:chOff x="3203848" y="4005064"/>
            <a:chExt cx="235962" cy="818445"/>
          </a:xfrm>
        </p:grpSpPr>
        <p:sp>
          <p:nvSpPr>
            <p:cNvPr id="41" name="CaixaDeTexto 40"/>
            <p:cNvSpPr txBox="1"/>
            <p:nvPr/>
          </p:nvSpPr>
          <p:spPr>
            <a:xfrm>
              <a:off x="3203848" y="400506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6</a:t>
              </a:r>
            </a:p>
          </p:txBody>
        </p:sp>
        <p:cxnSp>
          <p:nvCxnSpPr>
            <p:cNvPr id="42" name="Conector reto 41"/>
            <p:cNvCxnSpPr/>
            <p:nvPr/>
          </p:nvCxnSpPr>
          <p:spPr>
            <a:xfrm>
              <a:off x="3321829" y="4247445"/>
              <a:ext cx="0" cy="57606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upo 42"/>
          <p:cNvGrpSpPr/>
          <p:nvPr/>
        </p:nvGrpSpPr>
        <p:grpSpPr>
          <a:xfrm>
            <a:off x="3828368" y="3197222"/>
            <a:ext cx="235962" cy="818445"/>
            <a:chOff x="3543950" y="4005064"/>
            <a:chExt cx="235962" cy="818445"/>
          </a:xfrm>
        </p:grpSpPr>
        <p:sp>
          <p:nvSpPr>
            <p:cNvPr id="44" name="CaixaDeTexto 43"/>
            <p:cNvSpPr txBox="1"/>
            <p:nvPr/>
          </p:nvSpPr>
          <p:spPr>
            <a:xfrm>
              <a:off x="3543950" y="400506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7</a:t>
              </a:r>
            </a:p>
          </p:txBody>
        </p:sp>
        <p:cxnSp>
          <p:nvCxnSpPr>
            <p:cNvPr id="45" name="Conector reto 44"/>
            <p:cNvCxnSpPr/>
            <p:nvPr/>
          </p:nvCxnSpPr>
          <p:spPr>
            <a:xfrm>
              <a:off x="3661931" y="4247445"/>
              <a:ext cx="0" cy="57606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upo 45"/>
          <p:cNvGrpSpPr/>
          <p:nvPr/>
        </p:nvGrpSpPr>
        <p:grpSpPr>
          <a:xfrm>
            <a:off x="4014260" y="3212058"/>
            <a:ext cx="242374" cy="818445"/>
            <a:chOff x="3543950" y="4005064"/>
            <a:chExt cx="242374" cy="818445"/>
          </a:xfrm>
        </p:grpSpPr>
        <p:sp>
          <p:nvSpPr>
            <p:cNvPr id="47" name="CaixaDeTexto 46"/>
            <p:cNvSpPr txBox="1"/>
            <p:nvPr/>
          </p:nvSpPr>
          <p:spPr>
            <a:xfrm>
              <a:off x="3543950" y="4005064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8</a:t>
              </a:r>
            </a:p>
          </p:txBody>
        </p:sp>
        <p:cxnSp>
          <p:nvCxnSpPr>
            <p:cNvPr id="48" name="Conector reto 47"/>
            <p:cNvCxnSpPr/>
            <p:nvPr/>
          </p:nvCxnSpPr>
          <p:spPr>
            <a:xfrm>
              <a:off x="3661931" y="4247445"/>
              <a:ext cx="0" cy="57606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o 48"/>
          <p:cNvGrpSpPr/>
          <p:nvPr/>
        </p:nvGrpSpPr>
        <p:grpSpPr>
          <a:xfrm>
            <a:off x="4192060" y="3202618"/>
            <a:ext cx="242374" cy="818445"/>
            <a:chOff x="3543950" y="4005064"/>
            <a:chExt cx="242374" cy="818445"/>
          </a:xfrm>
        </p:grpSpPr>
        <p:sp>
          <p:nvSpPr>
            <p:cNvPr id="50" name="CaixaDeTexto 49"/>
            <p:cNvSpPr txBox="1"/>
            <p:nvPr/>
          </p:nvSpPr>
          <p:spPr>
            <a:xfrm>
              <a:off x="3543950" y="4005064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9</a:t>
              </a:r>
            </a:p>
          </p:txBody>
        </p:sp>
        <p:cxnSp>
          <p:nvCxnSpPr>
            <p:cNvPr id="51" name="Conector reto 50"/>
            <p:cNvCxnSpPr/>
            <p:nvPr/>
          </p:nvCxnSpPr>
          <p:spPr>
            <a:xfrm>
              <a:off x="3661931" y="4247445"/>
              <a:ext cx="0" cy="57606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upo 51"/>
          <p:cNvGrpSpPr/>
          <p:nvPr/>
        </p:nvGrpSpPr>
        <p:grpSpPr>
          <a:xfrm>
            <a:off x="4666313" y="3206662"/>
            <a:ext cx="287258" cy="818445"/>
            <a:chOff x="3518550" y="4005064"/>
            <a:chExt cx="287258" cy="818445"/>
          </a:xfrm>
        </p:grpSpPr>
        <p:sp>
          <p:nvSpPr>
            <p:cNvPr id="53" name="CaixaDeTexto 52"/>
            <p:cNvSpPr txBox="1"/>
            <p:nvPr/>
          </p:nvSpPr>
          <p:spPr>
            <a:xfrm>
              <a:off x="3518550" y="4005064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10</a:t>
              </a:r>
            </a:p>
          </p:txBody>
        </p:sp>
        <p:cxnSp>
          <p:nvCxnSpPr>
            <p:cNvPr id="54" name="Conector reto 53"/>
            <p:cNvCxnSpPr/>
            <p:nvPr/>
          </p:nvCxnSpPr>
          <p:spPr>
            <a:xfrm>
              <a:off x="3661931" y="4247445"/>
              <a:ext cx="0" cy="57606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upo 54"/>
          <p:cNvGrpSpPr/>
          <p:nvPr/>
        </p:nvGrpSpPr>
        <p:grpSpPr>
          <a:xfrm>
            <a:off x="4845855" y="3221498"/>
            <a:ext cx="287258" cy="818445"/>
            <a:chOff x="3512200" y="4005064"/>
            <a:chExt cx="287258" cy="818445"/>
          </a:xfrm>
        </p:grpSpPr>
        <p:sp>
          <p:nvSpPr>
            <p:cNvPr id="56" name="CaixaDeTexto 55"/>
            <p:cNvSpPr txBox="1"/>
            <p:nvPr/>
          </p:nvSpPr>
          <p:spPr>
            <a:xfrm>
              <a:off x="3512200" y="4005064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11</a:t>
              </a:r>
            </a:p>
          </p:txBody>
        </p:sp>
        <p:cxnSp>
          <p:nvCxnSpPr>
            <p:cNvPr id="57" name="Conector reto 56"/>
            <p:cNvCxnSpPr/>
            <p:nvPr/>
          </p:nvCxnSpPr>
          <p:spPr>
            <a:xfrm>
              <a:off x="3661931" y="4247445"/>
              <a:ext cx="0" cy="57606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o 57"/>
          <p:cNvGrpSpPr/>
          <p:nvPr/>
        </p:nvGrpSpPr>
        <p:grpSpPr>
          <a:xfrm>
            <a:off x="5023655" y="3212058"/>
            <a:ext cx="287258" cy="818445"/>
            <a:chOff x="3512200" y="4005064"/>
            <a:chExt cx="287258" cy="818445"/>
          </a:xfrm>
        </p:grpSpPr>
        <p:sp>
          <p:nvSpPr>
            <p:cNvPr id="59" name="CaixaDeTexto 58"/>
            <p:cNvSpPr txBox="1"/>
            <p:nvPr/>
          </p:nvSpPr>
          <p:spPr>
            <a:xfrm>
              <a:off x="3512200" y="4005064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12</a:t>
              </a:r>
            </a:p>
          </p:txBody>
        </p:sp>
        <p:cxnSp>
          <p:nvCxnSpPr>
            <p:cNvPr id="60" name="Conector reto 59"/>
            <p:cNvCxnSpPr/>
            <p:nvPr/>
          </p:nvCxnSpPr>
          <p:spPr>
            <a:xfrm>
              <a:off x="3661931" y="4247445"/>
              <a:ext cx="0" cy="57606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upo 60"/>
          <p:cNvGrpSpPr/>
          <p:nvPr/>
        </p:nvGrpSpPr>
        <p:grpSpPr>
          <a:xfrm>
            <a:off x="5613103" y="3159887"/>
            <a:ext cx="287258" cy="818445"/>
            <a:chOff x="3518550" y="4005064"/>
            <a:chExt cx="287258" cy="818445"/>
          </a:xfrm>
        </p:grpSpPr>
        <p:sp>
          <p:nvSpPr>
            <p:cNvPr id="62" name="CaixaDeTexto 61"/>
            <p:cNvSpPr txBox="1"/>
            <p:nvPr/>
          </p:nvSpPr>
          <p:spPr>
            <a:xfrm>
              <a:off x="3518550" y="4005064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13</a:t>
              </a:r>
            </a:p>
          </p:txBody>
        </p:sp>
        <p:cxnSp>
          <p:nvCxnSpPr>
            <p:cNvPr id="63" name="Conector reto 62"/>
            <p:cNvCxnSpPr/>
            <p:nvPr/>
          </p:nvCxnSpPr>
          <p:spPr>
            <a:xfrm>
              <a:off x="3661931" y="4247445"/>
              <a:ext cx="0" cy="57606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upo 63"/>
          <p:cNvGrpSpPr/>
          <p:nvPr/>
        </p:nvGrpSpPr>
        <p:grpSpPr>
          <a:xfrm>
            <a:off x="5792645" y="3174723"/>
            <a:ext cx="287258" cy="818445"/>
            <a:chOff x="3512200" y="4005064"/>
            <a:chExt cx="287258" cy="818445"/>
          </a:xfrm>
        </p:grpSpPr>
        <p:sp>
          <p:nvSpPr>
            <p:cNvPr id="65" name="CaixaDeTexto 64"/>
            <p:cNvSpPr txBox="1"/>
            <p:nvPr/>
          </p:nvSpPr>
          <p:spPr>
            <a:xfrm>
              <a:off x="3512200" y="4005064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14</a:t>
              </a:r>
            </a:p>
          </p:txBody>
        </p:sp>
        <p:cxnSp>
          <p:nvCxnSpPr>
            <p:cNvPr id="66" name="Conector reto 65"/>
            <p:cNvCxnSpPr/>
            <p:nvPr/>
          </p:nvCxnSpPr>
          <p:spPr>
            <a:xfrm>
              <a:off x="3661931" y="4247445"/>
              <a:ext cx="0" cy="57606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upo 66"/>
          <p:cNvGrpSpPr/>
          <p:nvPr/>
        </p:nvGrpSpPr>
        <p:grpSpPr>
          <a:xfrm>
            <a:off x="5970445" y="3165283"/>
            <a:ext cx="287258" cy="818445"/>
            <a:chOff x="3512200" y="4005064"/>
            <a:chExt cx="287258" cy="818445"/>
          </a:xfrm>
        </p:grpSpPr>
        <p:sp>
          <p:nvSpPr>
            <p:cNvPr id="68" name="CaixaDeTexto 67"/>
            <p:cNvSpPr txBox="1"/>
            <p:nvPr/>
          </p:nvSpPr>
          <p:spPr>
            <a:xfrm>
              <a:off x="3512200" y="4005064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15</a:t>
              </a:r>
            </a:p>
          </p:txBody>
        </p:sp>
        <p:cxnSp>
          <p:nvCxnSpPr>
            <p:cNvPr id="69" name="Conector reto 68"/>
            <p:cNvCxnSpPr/>
            <p:nvPr/>
          </p:nvCxnSpPr>
          <p:spPr>
            <a:xfrm>
              <a:off x="3661931" y="4247445"/>
              <a:ext cx="0" cy="57606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upo 69"/>
          <p:cNvGrpSpPr/>
          <p:nvPr/>
        </p:nvGrpSpPr>
        <p:grpSpPr>
          <a:xfrm>
            <a:off x="6552263" y="3186824"/>
            <a:ext cx="287258" cy="818445"/>
            <a:chOff x="3518550" y="4005064"/>
            <a:chExt cx="287258" cy="818445"/>
          </a:xfrm>
        </p:grpSpPr>
        <p:sp>
          <p:nvSpPr>
            <p:cNvPr id="71" name="CaixaDeTexto 70"/>
            <p:cNvSpPr txBox="1"/>
            <p:nvPr/>
          </p:nvSpPr>
          <p:spPr>
            <a:xfrm>
              <a:off x="3518550" y="4005064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16</a:t>
              </a:r>
            </a:p>
          </p:txBody>
        </p:sp>
        <p:cxnSp>
          <p:nvCxnSpPr>
            <p:cNvPr id="72" name="Conector reto 71"/>
            <p:cNvCxnSpPr/>
            <p:nvPr/>
          </p:nvCxnSpPr>
          <p:spPr>
            <a:xfrm>
              <a:off x="3661931" y="4247445"/>
              <a:ext cx="0" cy="57606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upo 72"/>
          <p:cNvGrpSpPr/>
          <p:nvPr/>
        </p:nvGrpSpPr>
        <p:grpSpPr>
          <a:xfrm>
            <a:off x="6731805" y="3201660"/>
            <a:ext cx="287258" cy="818445"/>
            <a:chOff x="3512200" y="4005064"/>
            <a:chExt cx="287258" cy="818445"/>
          </a:xfrm>
        </p:grpSpPr>
        <p:sp>
          <p:nvSpPr>
            <p:cNvPr id="74" name="CaixaDeTexto 73"/>
            <p:cNvSpPr txBox="1"/>
            <p:nvPr/>
          </p:nvSpPr>
          <p:spPr>
            <a:xfrm>
              <a:off x="3512200" y="4005064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17</a:t>
              </a:r>
            </a:p>
          </p:txBody>
        </p:sp>
        <p:cxnSp>
          <p:nvCxnSpPr>
            <p:cNvPr id="75" name="Conector reto 74"/>
            <p:cNvCxnSpPr/>
            <p:nvPr/>
          </p:nvCxnSpPr>
          <p:spPr>
            <a:xfrm>
              <a:off x="3661931" y="4247445"/>
              <a:ext cx="0" cy="57606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upo 75"/>
          <p:cNvGrpSpPr/>
          <p:nvPr/>
        </p:nvGrpSpPr>
        <p:grpSpPr>
          <a:xfrm>
            <a:off x="6909605" y="3192220"/>
            <a:ext cx="287258" cy="818445"/>
            <a:chOff x="3512200" y="4005064"/>
            <a:chExt cx="287258" cy="818445"/>
          </a:xfrm>
        </p:grpSpPr>
        <p:sp>
          <p:nvSpPr>
            <p:cNvPr id="77" name="CaixaDeTexto 76"/>
            <p:cNvSpPr txBox="1"/>
            <p:nvPr/>
          </p:nvSpPr>
          <p:spPr>
            <a:xfrm>
              <a:off x="3512200" y="4005064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18</a:t>
              </a:r>
            </a:p>
          </p:txBody>
        </p:sp>
        <p:cxnSp>
          <p:nvCxnSpPr>
            <p:cNvPr id="78" name="Conector reto 77"/>
            <p:cNvCxnSpPr/>
            <p:nvPr/>
          </p:nvCxnSpPr>
          <p:spPr>
            <a:xfrm>
              <a:off x="3661931" y="4247445"/>
              <a:ext cx="0" cy="57606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upo 78"/>
          <p:cNvGrpSpPr/>
          <p:nvPr/>
        </p:nvGrpSpPr>
        <p:grpSpPr>
          <a:xfrm>
            <a:off x="7502430" y="3199918"/>
            <a:ext cx="287258" cy="818445"/>
            <a:chOff x="3518550" y="4005064"/>
            <a:chExt cx="287258" cy="818445"/>
          </a:xfrm>
        </p:grpSpPr>
        <p:sp>
          <p:nvSpPr>
            <p:cNvPr id="80" name="CaixaDeTexto 79"/>
            <p:cNvSpPr txBox="1"/>
            <p:nvPr/>
          </p:nvSpPr>
          <p:spPr>
            <a:xfrm>
              <a:off x="3518550" y="4005064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19</a:t>
              </a:r>
            </a:p>
          </p:txBody>
        </p:sp>
        <p:cxnSp>
          <p:nvCxnSpPr>
            <p:cNvPr id="81" name="Conector reto 80"/>
            <p:cNvCxnSpPr/>
            <p:nvPr/>
          </p:nvCxnSpPr>
          <p:spPr>
            <a:xfrm>
              <a:off x="3661931" y="4247445"/>
              <a:ext cx="0" cy="57606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upo 81"/>
          <p:cNvGrpSpPr/>
          <p:nvPr/>
        </p:nvGrpSpPr>
        <p:grpSpPr>
          <a:xfrm>
            <a:off x="7681972" y="3214754"/>
            <a:ext cx="287258" cy="818445"/>
            <a:chOff x="3512200" y="4005064"/>
            <a:chExt cx="287258" cy="818445"/>
          </a:xfrm>
        </p:grpSpPr>
        <p:sp>
          <p:nvSpPr>
            <p:cNvPr id="83" name="CaixaDeTexto 82"/>
            <p:cNvSpPr txBox="1"/>
            <p:nvPr/>
          </p:nvSpPr>
          <p:spPr>
            <a:xfrm>
              <a:off x="3512200" y="4005064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20</a:t>
              </a:r>
            </a:p>
          </p:txBody>
        </p:sp>
        <p:cxnSp>
          <p:nvCxnSpPr>
            <p:cNvPr id="84" name="Conector reto 83"/>
            <p:cNvCxnSpPr/>
            <p:nvPr/>
          </p:nvCxnSpPr>
          <p:spPr>
            <a:xfrm>
              <a:off x="3661931" y="4247445"/>
              <a:ext cx="0" cy="57606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upo 84"/>
          <p:cNvGrpSpPr/>
          <p:nvPr/>
        </p:nvGrpSpPr>
        <p:grpSpPr>
          <a:xfrm>
            <a:off x="7859772" y="3205314"/>
            <a:ext cx="287258" cy="818445"/>
            <a:chOff x="3512200" y="4005064"/>
            <a:chExt cx="287258" cy="818445"/>
          </a:xfrm>
        </p:grpSpPr>
        <p:sp>
          <p:nvSpPr>
            <p:cNvPr id="86" name="CaixaDeTexto 85"/>
            <p:cNvSpPr txBox="1"/>
            <p:nvPr/>
          </p:nvSpPr>
          <p:spPr>
            <a:xfrm>
              <a:off x="3512200" y="4005064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21</a:t>
              </a:r>
            </a:p>
          </p:txBody>
        </p:sp>
        <p:cxnSp>
          <p:nvCxnSpPr>
            <p:cNvPr id="87" name="Conector reto 86"/>
            <p:cNvCxnSpPr/>
            <p:nvPr/>
          </p:nvCxnSpPr>
          <p:spPr>
            <a:xfrm>
              <a:off x="3661931" y="4247445"/>
              <a:ext cx="0" cy="57606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upo 87"/>
          <p:cNvGrpSpPr/>
          <p:nvPr/>
        </p:nvGrpSpPr>
        <p:grpSpPr>
          <a:xfrm>
            <a:off x="8418107" y="3212240"/>
            <a:ext cx="287258" cy="818445"/>
            <a:chOff x="3518550" y="4005064"/>
            <a:chExt cx="287258" cy="818445"/>
          </a:xfrm>
        </p:grpSpPr>
        <p:sp>
          <p:nvSpPr>
            <p:cNvPr id="89" name="CaixaDeTexto 88"/>
            <p:cNvSpPr txBox="1"/>
            <p:nvPr/>
          </p:nvSpPr>
          <p:spPr>
            <a:xfrm>
              <a:off x="3518550" y="4005064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22</a:t>
              </a:r>
            </a:p>
          </p:txBody>
        </p:sp>
        <p:cxnSp>
          <p:nvCxnSpPr>
            <p:cNvPr id="90" name="Conector reto 89"/>
            <p:cNvCxnSpPr/>
            <p:nvPr/>
          </p:nvCxnSpPr>
          <p:spPr>
            <a:xfrm>
              <a:off x="3661931" y="4247445"/>
              <a:ext cx="0" cy="57606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upo 90"/>
          <p:cNvGrpSpPr/>
          <p:nvPr/>
        </p:nvGrpSpPr>
        <p:grpSpPr>
          <a:xfrm>
            <a:off x="8597649" y="3227076"/>
            <a:ext cx="287258" cy="818445"/>
            <a:chOff x="3512200" y="4005064"/>
            <a:chExt cx="287258" cy="818445"/>
          </a:xfrm>
        </p:grpSpPr>
        <p:sp>
          <p:nvSpPr>
            <p:cNvPr id="92" name="CaixaDeTexto 91"/>
            <p:cNvSpPr txBox="1"/>
            <p:nvPr/>
          </p:nvSpPr>
          <p:spPr>
            <a:xfrm>
              <a:off x="3512200" y="4005064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23</a:t>
              </a:r>
            </a:p>
          </p:txBody>
        </p:sp>
        <p:cxnSp>
          <p:nvCxnSpPr>
            <p:cNvPr id="93" name="Conector reto 92"/>
            <p:cNvCxnSpPr/>
            <p:nvPr/>
          </p:nvCxnSpPr>
          <p:spPr>
            <a:xfrm>
              <a:off x="3661931" y="4247445"/>
              <a:ext cx="0" cy="57606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upo 93"/>
          <p:cNvGrpSpPr/>
          <p:nvPr/>
        </p:nvGrpSpPr>
        <p:grpSpPr>
          <a:xfrm>
            <a:off x="8775449" y="3217636"/>
            <a:ext cx="287258" cy="818445"/>
            <a:chOff x="3512200" y="4005064"/>
            <a:chExt cx="287258" cy="818445"/>
          </a:xfrm>
        </p:grpSpPr>
        <p:sp>
          <p:nvSpPr>
            <p:cNvPr id="95" name="CaixaDeTexto 94"/>
            <p:cNvSpPr txBox="1"/>
            <p:nvPr/>
          </p:nvSpPr>
          <p:spPr>
            <a:xfrm>
              <a:off x="3512200" y="4005064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24</a:t>
              </a:r>
            </a:p>
          </p:txBody>
        </p:sp>
        <p:cxnSp>
          <p:nvCxnSpPr>
            <p:cNvPr id="96" name="Conector reto 95"/>
            <p:cNvCxnSpPr/>
            <p:nvPr/>
          </p:nvCxnSpPr>
          <p:spPr>
            <a:xfrm>
              <a:off x="3661931" y="4247445"/>
              <a:ext cx="0" cy="57606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upo 96"/>
          <p:cNvGrpSpPr/>
          <p:nvPr/>
        </p:nvGrpSpPr>
        <p:grpSpPr>
          <a:xfrm>
            <a:off x="8965263" y="3213924"/>
            <a:ext cx="287258" cy="818445"/>
            <a:chOff x="3518550" y="4005064"/>
            <a:chExt cx="287258" cy="818445"/>
          </a:xfrm>
        </p:grpSpPr>
        <p:sp>
          <p:nvSpPr>
            <p:cNvPr id="98" name="CaixaDeTexto 97"/>
            <p:cNvSpPr txBox="1"/>
            <p:nvPr/>
          </p:nvSpPr>
          <p:spPr>
            <a:xfrm>
              <a:off x="3518550" y="4005064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25</a:t>
              </a:r>
            </a:p>
          </p:txBody>
        </p:sp>
        <p:cxnSp>
          <p:nvCxnSpPr>
            <p:cNvPr id="99" name="Conector reto 98"/>
            <p:cNvCxnSpPr/>
            <p:nvPr/>
          </p:nvCxnSpPr>
          <p:spPr>
            <a:xfrm>
              <a:off x="3661931" y="4247445"/>
              <a:ext cx="0" cy="57606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upo 99"/>
          <p:cNvGrpSpPr/>
          <p:nvPr/>
        </p:nvGrpSpPr>
        <p:grpSpPr>
          <a:xfrm>
            <a:off x="9144805" y="3228760"/>
            <a:ext cx="287258" cy="818445"/>
            <a:chOff x="3512200" y="4005064"/>
            <a:chExt cx="287258" cy="818445"/>
          </a:xfrm>
        </p:grpSpPr>
        <p:sp>
          <p:nvSpPr>
            <p:cNvPr id="101" name="CaixaDeTexto 100"/>
            <p:cNvSpPr txBox="1"/>
            <p:nvPr/>
          </p:nvSpPr>
          <p:spPr>
            <a:xfrm>
              <a:off x="3512200" y="4005064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26</a:t>
              </a:r>
            </a:p>
          </p:txBody>
        </p:sp>
        <p:cxnSp>
          <p:nvCxnSpPr>
            <p:cNvPr id="102" name="Conector reto 101"/>
            <p:cNvCxnSpPr/>
            <p:nvPr/>
          </p:nvCxnSpPr>
          <p:spPr>
            <a:xfrm>
              <a:off x="3661931" y="4247445"/>
              <a:ext cx="0" cy="57606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upo 102"/>
          <p:cNvGrpSpPr/>
          <p:nvPr/>
        </p:nvGrpSpPr>
        <p:grpSpPr>
          <a:xfrm>
            <a:off x="9322605" y="3219320"/>
            <a:ext cx="287258" cy="818445"/>
            <a:chOff x="3512200" y="4005064"/>
            <a:chExt cx="287258" cy="818445"/>
          </a:xfrm>
        </p:grpSpPr>
        <p:sp>
          <p:nvSpPr>
            <p:cNvPr id="104" name="CaixaDeTexto 103"/>
            <p:cNvSpPr txBox="1"/>
            <p:nvPr/>
          </p:nvSpPr>
          <p:spPr>
            <a:xfrm>
              <a:off x="3512200" y="4005064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/>
                <a:t>27</a:t>
              </a:r>
            </a:p>
          </p:txBody>
        </p:sp>
        <p:cxnSp>
          <p:nvCxnSpPr>
            <p:cNvPr id="105" name="Conector reto 104"/>
            <p:cNvCxnSpPr/>
            <p:nvPr/>
          </p:nvCxnSpPr>
          <p:spPr>
            <a:xfrm>
              <a:off x="3661931" y="4247445"/>
              <a:ext cx="0" cy="57606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4747CD4-5C3D-4BDB-97C4-BED73AB9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11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736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000"/>
                            </p:stCondLst>
                            <p:childTnLst>
                              <p:par>
                                <p:cTn id="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500"/>
                            </p:stCondLst>
                            <p:childTnLst>
                              <p:par>
                                <p:cTn id="10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500"/>
                            </p:stCondLst>
                            <p:childTnLst>
                              <p:par>
                                <p:cTn id="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000"/>
                            </p:stCondLst>
                            <p:childTnLst>
                              <p:par>
                                <p:cTn id="1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500"/>
                            </p:stCondLst>
                            <p:childTnLst>
                              <p:par>
                                <p:cTn id="1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000"/>
                            </p:stCondLst>
                            <p:childTnLst>
                              <p:par>
                                <p:cTn id="1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500"/>
                            </p:stCondLst>
                            <p:childTnLst>
                              <p:par>
                                <p:cTn id="1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95130" y="1300786"/>
            <a:ext cx="11267000" cy="4421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800"/>
              </a:spcAft>
            </a:pPr>
            <a:r>
              <a:rPr lang="pt-BR" sz="28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Pergunte ao seu gerente: </a:t>
            </a:r>
          </a:p>
          <a:p>
            <a:pPr lvl="0">
              <a:spcAft>
                <a:spcPts val="800"/>
              </a:spcAft>
            </a:pPr>
            <a:r>
              <a:rPr lang="pt-BR" sz="28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Quanto tempo de dados pode ser perdido?</a:t>
            </a: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Se a resposta dele for ZERO, peça um novo servidor para configurar um Database Mirroring síncrono ou um AlwaysOn AVG</a:t>
            </a: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Se a resposta for o mínimo possível com a infra atual, configure backups de log a cada 6 ou 10 minutos dependendo da criticidade do banco. Quando mais backups de log, mais lento a restauração dos dados</a:t>
            </a: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Para bases grandes, realizo um backup FULL no Domingo e backups diferenciais durante a semana</a:t>
            </a: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Para bases pequenas, realizo um FULL diariamente</a:t>
            </a:r>
            <a:endParaRPr lang="pt-BR" sz="2400" b="1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200025"/>
            <a:ext cx="8086476" cy="1095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pt-BR" sz="40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Qual política de Backup devo utilizar?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82232" y="1315512"/>
            <a:ext cx="4009768" cy="927259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6373077-3E56-462A-978C-ACBDF39853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12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When I ask the developer if he tested the code we’re about to deplo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356" y="1540833"/>
            <a:ext cx="7453244" cy="419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85087" y="1825313"/>
            <a:ext cx="42649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rgbClr val="292A76"/>
                </a:solidFill>
              </a:rPr>
              <a:t>“Quando seu gerente manda você criar uma política de Backup com zero perda de dados sem uma solução de HA.”</a:t>
            </a:r>
            <a:endParaRPr lang="pt-BR" sz="36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EDFFF0C-F0DB-4B0B-87D7-96467FB6DB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13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641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95130" y="1300786"/>
            <a:ext cx="11267000" cy="4657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Onde devo armazenar o meu Backup?</a:t>
            </a: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Mesmo disco da base? </a:t>
            </a:r>
            <a:r>
              <a:rPr lang="pt-BR" sz="2400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pt-BR" sz="2400" b="1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Evite fazer isso!!!)</a:t>
            </a: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Em um servidor e/ou fita no mesmo datacenter? </a:t>
            </a:r>
            <a:r>
              <a:rPr lang="pt-BR" sz="2400" b="1" dirty="0">
                <a:solidFill>
                  <a:srgbClr val="00B0F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(Razoável)</a:t>
            </a: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Em um servidor e/ou fita em um site remoto? </a:t>
            </a:r>
            <a:r>
              <a:rPr lang="pt-BR" sz="2400" b="1" dirty="0">
                <a:solidFill>
                  <a:srgbClr val="00B05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(Melhor opção)</a:t>
            </a:r>
            <a:endParaRPr lang="pt-BR" sz="2400" dirty="0">
              <a:solidFill>
                <a:srgbClr val="00B05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FF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TESTE SEU BACKUP!!! (OBRIGATÓRIO PARA O DBA!!!)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Frases:</a:t>
            </a:r>
          </a:p>
          <a:p>
            <a:pPr lvl="1"/>
            <a:r>
              <a:rPr lang="pt-BR" sz="2400" dirty="0">
                <a:solidFill>
                  <a:srgbClr val="292A76"/>
                </a:solidFill>
              </a:rPr>
              <a:t>“Abençoados sejam os pessimistas, eles fizeram backups”</a:t>
            </a:r>
          </a:p>
          <a:p>
            <a:pPr lvl="1"/>
            <a:r>
              <a:rPr lang="pt-BR" sz="2400" dirty="0">
                <a:solidFill>
                  <a:srgbClr val="292A76"/>
                </a:solidFill>
              </a:rPr>
              <a:t>“Só Jesus salva, DBA faz backup”</a:t>
            </a:r>
          </a:p>
          <a:p>
            <a:pPr lvl="1"/>
            <a:r>
              <a:rPr lang="pt-BR" sz="2400" dirty="0">
                <a:solidFill>
                  <a:srgbClr val="292A76"/>
                </a:solidFill>
              </a:rPr>
              <a:t>“Mulher backup, serve para ajudar em caso de problemas, mas quando </a:t>
            </a:r>
          </a:p>
          <a:p>
            <a:pPr lvl="1"/>
            <a:r>
              <a:rPr lang="pt-BR" sz="2400" dirty="0">
                <a:solidFill>
                  <a:srgbClr val="292A76"/>
                </a:solidFill>
              </a:rPr>
              <a:t>você mais precisa, ela te dá cano”</a:t>
            </a:r>
          </a:p>
          <a:p>
            <a:pPr lvl="1"/>
            <a:r>
              <a:rPr lang="pt-BR" sz="2400" dirty="0">
                <a:solidFill>
                  <a:srgbClr val="292A76"/>
                </a:solidFill>
              </a:rPr>
              <a:t>“Quem tem 2 backups tem 1 e quem tem 1 não tem nenhum”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200025"/>
            <a:ext cx="8086476" cy="1095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Armazenamento do Backup</a:t>
            </a:r>
            <a:endParaRPr lang="pt-BR" sz="4000" b="1" dirty="0">
              <a:solidFill>
                <a:srgbClr val="002060"/>
              </a:solidFill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49BA669-F4A0-4C38-84F9-978796486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14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en the on-call person tidies up the tickets just before handing it over to m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637" y="1602422"/>
            <a:ext cx="7127933" cy="400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266367" y="2018982"/>
            <a:ext cx="42649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rgbClr val="292A76"/>
                </a:solidFill>
              </a:rPr>
              <a:t>“Quando o cliente diz que o backup fica no mesmo disco das bases.”</a:t>
            </a:r>
            <a:endParaRPr lang="pt-BR" sz="36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BB75AE6-DC11-4E76-BF13-C3CF7D19D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15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800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-111106" y="1197877"/>
            <a:ext cx="11267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pt-BR" sz="6600" b="1" dirty="0"/>
          </a:p>
          <a:p>
            <a:pPr lvl="0" algn="ctr"/>
            <a:endParaRPr lang="pt-BR" sz="6600" b="1" dirty="0">
              <a:solidFill>
                <a:srgbClr val="002060"/>
              </a:solidFill>
            </a:endParaRPr>
          </a:p>
          <a:p>
            <a:pPr lvl="0" algn="ctr"/>
            <a:r>
              <a:rPr lang="pt-BR" sz="6600" b="1" dirty="0">
                <a:solidFill>
                  <a:srgbClr val="002060"/>
                </a:solidFill>
              </a:rPr>
              <a:t>DEMO</a:t>
            </a: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Backup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182E308-0008-408A-9393-A8B28D199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16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6486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6367" y="2018982"/>
            <a:ext cx="474759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292A76"/>
                </a:solidFill>
              </a:rPr>
              <a:t>Crie um novo Plano de Manutenção clicando com o </a:t>
            </a:r>
            <a:r>
              <a:rPr lang="pt-BR" sz="3600" b="1" dirty="0">
                <a:solidFill>
                  <a:srgbClr val="292A76"/>
                </a:solidFill>
              </a:rPr>
              <a:t>botão direito</a:t>
            </a:r>
            <a:r>
              <a:rPr lang="pt-BR" sz="3600" dirty="0">
                <a:solidFill>
                  <a:srgbClr val="292A76"/>
                </a:solidFill>
              </a:rPr>
              <a:t> sobre </a:t>
            </a:r>
            <a:r>
              <a:rPr lang="pt-BR" sz="3600" b="1" dirty="0">
                <a:solidFill>
                  <a:srgbClr val="292A76"/>
                </a:solidFill>
              </a:rPr>
              <a:t>“</a:t>
            </a:r>
            <a:r>
              <a:rPr lang="pt-BR" sz="3600" b="1" dirty="0" err="1">
                <a:solidFill>
                  <a:srgbClr val="292A76"/>
                </a:solidFill>
              </a:rPr>
              <a:t>Maintenance</a:t>
            </a:r>
            <a:r>
              <a:rPr lang="pt-BR" sz="3600" b="1" dirty="0">
                <a:solidFill>
                  <a:srgbClr val="292A76"/>
                </a:solidFill>
              </a:rPr>
              <a:t> </a:t>
            </a:r>
            <a:r>
              <a:rPr lang="pt-BR" sz="3600" b="1" dirty="0" err="1">
                <a:solidFill>
                  <a:srgbClr val="292A76"/>
                </a:solidFill>
              </a:rPr>
              <a:t>Plan</a:t>
            </a:r>
            <a:r>
              <a:rPr lang="pt-BR" sz="3600" b="1" dirty="0">
                <a:solidFill>
                  <a:srgbClr val="292A76"/>
                </a:solidFill>
              </a:rPr>
              <a:t>’’</a:t>
            </a:r>
            <a:r>
              <a:rPr lang="pt-BR" sz="3600" dirty="0">
                <a:solidFill>
                  <a:srgbClr val="292A76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292A76"/>
                </a:solidFill>
              </a:rPr>
              <a:t>Coloque o nome </a:t>
            </a:r>
            <a:r>
              <a:rPr lang="pt-BR" sz="3600" b="1" dirty="0">
                <a:solidFill>
                  <a:srgbClr val="292A76"/>
                </a:solidFill>
              </a:rPr>
              <a:t>“DBA - Backup Log”</a:t>
            </a:r>
            <a:r>
              <a:rPr lang="pt-BR" sz="3600" dirty="0">
                <a:solidFill>
                  <a:srgbClr val="292A76"/>
                </a:solidFill>
              </a:rPr>
              <a:t>.</a:t>
            </a:r>
            <a:endParaRPr lang="pt-BR" sz="3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C3DAEFE-F582-4FA5-840B-A5CA105B9A79}"/>
              </a:ext>
            </a:extLst>
          </p:cNvPr>
          <p:cNvSpPr txBox="1">
            <a:spLocks/>
          </p:cNvSpPr>
          <p:nvPr/>
        </p:nvSpPr>
        <p:spPr>
          <a:xfrm>
            <a:off x="381799" y="200025"/>
            <a:ext cx="8086476" cy="1095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Plano de Manutenção – Backup Log</a:t>
            </a:r>
            <a:endParaRPr lang="pt-BR" sz="4000" b="1" dirty="0">
              <a:solidFill>
                <a:srgbClr val="00206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ADCB365-4D00-410B-95AE-8A6B23BAF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262" y="2506662"/>
            <a:ext cx="3876675" cy="2714625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CD9771-4F8D-4275-81CF-E8C1D863BF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17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3209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6367" y="2018982"/>
            <a:ext cx="482379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292A76"/>
                </a:solidFill>
              </a:rPr>
              <a:t>Dê </a:t>
            </a:r>
            <a:r>
              <a:rPr lang="pt-BR" sz="3600" b="1" dirty="0">
                <a:solidFill>
                  <a:srgbClr val="292A76"/>
                </a:solidFill>
              </a:rPr>
              <a:t>dois cliques </a:t>
            </a:r>
            <a:r>
              <a:rPr lang="pt-BR" sz="3600" dirty="0">
                <a:solidFill>
                  <a:srgbClr val="292A76"/>
                </a:solidFill>
              </a:rPr>
              <a:t>no nome do </a:t>
            </a:r>
            <a:r>
              <a:rPr lang="pt-BR" sz="3600" b="1" dirty="0" err="1">
                <a:solidFill>
                  <a:srgbClr val="292A76"/>
                </a:solidFill>
              </a:rPr>
              <a:t>Subplan</a:t>
            </a:r>
            <a:r>
              <a:rPr lang="pt-BR" sz="3600" dirty="0">
                <a:solidFill>
                  <a:srgbClr val="292A76"/>
                </a:solidFill>
              </a:rPr>
              <a:t> e depois coloque o nome “</a:t>
            </a:r>
            <a:r>
              <a:rPr lang="pt-BR" sz="3600" b="1" dirty="0">
                <a:solidFill>
                  <a:srgbClr val="292A76"/>
                </a:solidFill>
              </a:rPr>
              <a:t>DBA - Backup Log</a:t>
            </a:r>
            <a:r>
              <a:rPr lang="pt-BR" sz="3600" dirty="0">
                <a:solidFill>
                  <a:srgbClr val="292A76"/>
                </a:solidFill>
              </a:rPr>
              <a:t>”.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292A76"/>
                </a:solidFill>
              </a:rPr>
              <a:t>Depois, clique no botão do </a:t>
            </a:r>
            <a:r>
              <a:rPr lang="pt-BR" sz="3600" b="1" dirty="0">
                <a:solidFill>
                  <a:srgbClr val="292A76"/>
                </a:solidFill>
              </a:rPr>
              <a:t>“Schedule”</a:t>
            </a:r>
            <a:r>
              <a:rPr lang="pt-BR" sz="3600" dirty="0">
                <a:solidFill>
                  <a:srgbClr val="292A76"/>
                </a:solidFill>
              </a:rPr>
              <a:t>.</a:t>
            </a:r>
            <a:endParaRPr lang="pt-BR" sz="3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C3DAEFE-F582-4FA5-840B-A5CA105B9A79}"/>
              </a:ext>
            </a:extLst>
          </p:cNvPr>
          <p:cNvSpPr txBox="1">
            <a:spLocks/>
          </p:cNvSpPr>
          <p:nvPr/>
        </p:nvSpPr>
        <p:spPr>
          <a:xfrm>
            <a:off x="381799" y="200025"/>
            <a:ext cx="8086476" cy="1095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Plano de Manutenção – Backup Log</a:t>
            </a:r>
            <a:endParaRPr lang="pt-BR" sz="4000" b="1" dirty="0">
              <a:solidFill>
                <a:srgbClr val="00206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06F5947-25A7-4E93-B30A-9E17C1523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348" y="1295400"/>
            <a:ext cx="5450772" cy="4737735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7CE2A73-7E56-4034-8D37-8A4E1C948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18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7882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6367" y="2018982"/>
            <a:ext cx="426499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292A76"/>
                </a:solidFill>
              </a:rPr>
              <a:t>Altere a </a:t>
            </a:r>
            <a:r>
              <a:rPr lang="pt-BR" sz="3600" b="1" dirty="0">
                <a:solidFill>
                  <a:srgbClr val="292A76"/>
                </a:solidFill>
              </a:rPr>
              <a:t>configuração dos parâmetros </a:t>
            </a:r>
            <a:r>
              <a:rPr lang="pt-BR" sz="3600" dirty="0">
                <a:solidFill>
                  <a:srgbClr val="292A76"/>
                </a:solidFill>
              </a:rPr>
              <a:t>conforme o print.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292A76"/>
                </a:solidFill>
              </a:rPr>
              <a:t>Depois clique em </a:t>
            </a:r>
            <a:r>
              <a:rPr lang="pt-BR" sz="3600" b="1" dirty="0">
                <a:solidFill>
                  <a:srgbClr val="292A76"/>
                </a:solidFill>
              </a:rPr>
              <a:t>“OK”</a:t>
            </a:r>
            <a:r>
              <a:rPr lang="pt-BR" sz="3600" dirty="0">
                <a:solidFill>
                  <a:srgbClr val="292A76"/>
                </a:solidFill>
              </a:rPr>
              <a:t>.</a:t>
            </a:r>
          </a:p>
          <a:p>
            <a:endParaRPr lang="pt-BR" sz="3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C3DAEFE-F582-4FA5-840B-A5CA105B9A79}"/>
              </a:ext>
            </a:extLst>
          </p:cNvPr>
          <p:cNvSpPr txBox="1">
            <a:spLocks/>
          </p:cNvSpPr>
          <p:nvPr/>
        </p:nvSpPr>
        <p:spPr>
          <a:xfrm>
            <a:off x="381799" y="200025"/>
            <a:ext cx="8086476" cy="1095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Plano de Manutenção – Backup Log</a:t>
            </a:r>
            <a:endParaRPr lang="pt-BR" sz="4000" b="1" dirty="0">
              <a:solidFill>
                <a:srgbClr val="00206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AC128F4-BD70-4ED9-88E3-366E7C6A1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083" y="1295400"/>
            <a:ext cx="6076384" cy="516636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2C53353-0832-45BB-B3E4-40FB75BDC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19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9079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0" y="1603467"/>
            <a:ext cx="12192000" cy="93653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100" b="1" i="1" dirty="0">
                <a:solidFill>
                  <a:srgbClr val="292A76"/>
                </a:solidFill>
              </a:rPr>
              <a:t>Modulo 04</a:t>
            </a:r>
            <a:endParaRPr lang="pt-BR" sz="5400" i="1" dirty="0">
              <a:solidFill>
                <a:srgbClr val="000099"/>
              </a:solidFill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0" y="2816890"/>
            <a:ext cx="12192000" cy="79300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600" b="1" dirty="0">
                <a:solidFill>
                  <a:schemeClr val="bg1"/>
                </a:solidFill>
              </a:rPr>
              <a:t>Backup e Restore</a:t>
            </a:r>
            <a:endParaRPr lang="pt-BR" sz="46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873CCCF-30B0-45C4-BE2A-FA8E88CAB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0310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81799" y="1547014"/>
            <a:ext cx="112768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292A76"/>
                </a:solidFill>
              </a:rPr>
              <a:t>Na janela do </a:t>
            </a:r>
            <a:r>
              <a:rPr lang="pt-BR" sz="3600" b="1" dirty="0">
                <a:solidFill>
                  <a:srgbClr val="292A76"/>
                </a:solidFill>
              </a:rPr>
              <a:t>“Toolbox”, </a:t>
            </a:r>
            <a:r>
              <a:rPr lang="pt-BR" sz="3600" dirty="0">
                <a:solidFill>
                  <a:srgbClr val="292A76"/>
                </a:solidFill>
              </a:rPr>
              <a:t>clique e arraste o item </a:t>
            </a:r>
            <a:r>
              <a:rPr lang="pt-BR" sz="3600" b="1" dirty="0">
                <a:solidFill>
                  <a:srgbClr val="292A76"/>
                </a:solidFill>
              </a:rPr>
              <a:t>“Back </a:t>
            </a:r>
            <a:r>
              <a:rPr lang="pt-BR" sz="3600" b="1" dirty="0" err="1">
                <a:solidFill>
                  <a:srgbClr val="292A76"/>
                </a:solidFill>
              </a:rPr>
              <a:t>Up</a:t>
            </a:r>
            <a:r>
              <a:rPr lang="pt-BR" sz="3600" b="1" dirty="0">
                <a:solidFill>
                  <a:srgbClr val="292A76"/>
                </a:solidFill>
              </a:rPr>
              <a:t> </a:t>
            </a:r>
            <a:r>
              <a:rPr lang="pt-BR" sz="3600" b="1" dirty="0" err="1">
                <a:solidFill>
                  <a:srgbClr val="292A76"/>
                </a:solidFill>
              </a:rPr>
              <a:t>Database</a:t>
            </a:r>
            <a:r>
              <a:rPr lang="pt-BR" sz="3600" b="1" dirty="0">
                <a:solidFill>
                  <a:srgbClr val="292A76"/>
                </a:solidFill>
              </a:rPr>
              <a:t> </a:t>
            </a:r>
            <a:r>
              <a:rPr lang="pt-BR" sz="3600" b="1" dirty="0" err="1">
                <a:solidFill>
                  <a:srgbClr val="292A76"/>
                </a:solidFill>
              </a:rPr>
              <a:t>Task</a:t>
            </a:r>
            <a:r>
              <a:rPr lang="pt-BR" sz="3600" b="1" dirty="0">
                <a:solidFill>
                  <a:srgbClr val="292A76"/>
                </a:solidFill>
              </a:rPr>
              <a:t>”</a:t>
            </a:r>
            <a:r>
              <a:rPr lang="pt-BR" sz="3600" dirty="0">
                <a:solidFill>
                  <a:srgbClr val="292A76"/>
                </a:solidFill>
              </a:rPr>
              <a:t>. Depois de dois cliques nesse novo item.</a:t>
            </a:r>
            <a:endParaRPr lang="pt-BR" sz="3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C3DAEFE-F582-4FA5-840B-A5CA105B9A79}"/>
              </a:ext>
            </a:extLst>
          </p:cNvPr>
          <p:cNvSpPr txBox="1">
            <a:spLocks/>
          </p:cNvSpPr>
          <p:nvPr/>
        </p:nvSpPr>
        <p:spPr>
          <a:xfrm>
            <a:off x="381799" y="200025"/>
            <a:ext cx="8086476" cy="1095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Plano de Manutenção – Backup Log</a:t>
            </a:r>
            <a:endParaRPr lang="pt-BR" sz="4000" b="1" dirty="0">
              <a:solidFill>
                <a:srgbClr val="00206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5A6834-1BC6-4DAD-933C-6DB166EFD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33" y="2930907"/>
            <a:ext cx="10120479" cy="3424173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FAB7B8E-0A94-4E8F-B3EE-7C6A70468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20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770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6367" y="2018982"/>
            <a:ext cx="534195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292A76"/>
                </a:solidFill>
              </a:rPr>
              <a:t>Altere o </a:t>
            </a:r>
            <a:r>
              <a:rPr lang="pt-BR" sz="3600" b="1" dirty="0">
                <a:solidFill>
                  <a:srgbClr val="292A76"/>
                </a:solidFill>
              </a:rPr>
              <a:t>Backup </a:t>
            </a:r>
            <a:r>
              <a:rPr lang="pt-BR" sz="3600" b="1" dirty="0" err="1">
                <a:solidFill>
                  <a:srgbClr val="292A76"/>
                </a:solidFill>
              </a:rPr>
              <a:t>Type</a:t>
            </a:r>
            <a:r>
              <a:rPr lang="pt-BR" sz="3600" dirty="0">
                <a:solidFill>
                  <a:srgbClr val="292A76"/>
                </a:solidFill>
              </a:rPr>
              <a:t> para </a:t>
            </a:r>
            <a:r>
              <a:rPr lang="pt-BR" sz="3600" b="1" dirty="0">
                <a:solidFill>
                  <a:srgbClr val="292A76"/>
                </a:solidFill>
              </a:rPr>
              <a:t>“</a:t>
            </a:r>
            <a:r>
              <a:rPr lang="pt-BR" sz="3600" b="1" dirty="0" err="1">
                <a:solidFill>
                  <a:srgbClr val="292A76"/>
                </a:solidFill>
              </a:rPr>
              <a:t>Transaction</a:t>
            </a:r>
            <a:r>
              <a:rPr lang="pt-BR" sz="3600" b="1" dirty="0">
                <a:solidFill>
                  <a:srgbClr val="292A76"/>
                </a:solidFill>
              </a:rPr>
              <a:t> Log”</a:t>
            </a:r>
            <a:r>
              <a:rPr lang="pt-BR" sz="3600" dirty="0">
                <a:solidFill>
                  <a:srgbClr val="292A76"/>
                </a:solidFill>
              </a:rPr>
              <a:t>.</a:t>
            </a:r>
          </a:p>
          <a:p>
            <a:endParaRPr lang="pt-BR" sz="3600" dirty="0">
              <a:solidFill>
                <a:srgbClr val="292A76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292A76"/>
                </a:solidFill>
              </a:rPr>
              <a:t>Selecione as bases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292A76"/>
                </a:solidFill>
              </a:rPr>
              <a:t>OBS:</a:t>
            </a:r>
            <a:r>
              <a:rPr lang="pt-BR" sz="3600" dirty="0">
                <a:solidFill>
                  <a:srgbClr val="292A76"/>
                </a:solidFill>
              </a:rPr>
              <a:t> Na listagem são exibidas apenas bases com o </a:t>
            </a:r>
            <a:r>
              <a:rPr lang="pt-BR" sz="3600" b="1" dirty="0">
                <a:solidFill>
                  <a:srgbClr val="292A76"/>
                </a:solidFill>
              </a:rPr>
              <a:t>Recovery FULL</a:t>
            </a:r>
            <a:r>
              <a:rPr lang="pt-BR" sz="3600" dirty="0">
                <a:solidFill>
                  <a:srgbClr val="292A76"/>
                </a:solidFill>
              </a:rPr>
              <a:t>.</a:t>
            </a:r>
            <a:endParaRPr lang="pt-BR" sz="3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C3DAEFE-F582-4FA5-840B-A5CA105B9A79}"/>
              </a:ext>
            </a:extLst>
          </p:cNvPr>
          <p:cNvSpPr txBox="1">
            <a:spLocks/>
          </p:cNvSpPr>
          <p:nvPr/>
        </p:nvSpPr>
        <p:spPr>
          <a:xfrm>
            <a:off x="381799" y="200025"/>
            <a:ext cx="8086476" cy="1095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Plano de Manutenção – Backup Log</a:t>
            </a:r>
            <a:endParaRPr lang="pt-BR" sz="4000" b="1" dirty="0">
              <a:solidFill>
                <a:srgbClr val="00206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843D7D0-9199-424A-80F6-11B4A23E0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780" y="1295400"/>
            <a:ext cx="5239582" cy="527304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0566957-6B70-4DBC-883E-71984DB2C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21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9678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6367" y="2018982"/>
            <a:ext cx="42649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292A76"/>
                </a:solidFill>
              </a:rPr>
              <a:t>Defina o </a:t>
            </a:r>
            <a:r>
              <a:rPr lang="pt-BR" sz="3600" b="1" dirty="0">
                <a:solidFill>
                  <a:srgbClr val="292A76"/>
                </a:solidFill>
              </a:rPr>
              <a:t>local</a:t>
            </a:r>
            <a:r>
              <a:rPr lang="pt-BR" sz="3600" dirty="0">
                <a:solidFill>
                  <a:srgbClr val="292A76"/>
                </a:solidFill>
              </a:rPr>
              <a:t> onde os Backups serão salvos.</a:t>
            </a:r>
            <a:endParaRPr lang="pt-BR" sz="3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C3DAEFE-F582-4FA5-840B-A5CA105B9A79}"/>
              </a:ext>
            </a:extLst>
          </p:cNvPr>
          <p:cNvSpPr txBox="1">
            <a:spLocks/>
          </p:cNvSpPr>
          <p:nvPr/>
        </p:nvSpPr>
        <p:spPr>
          <a:xfrm>
            <a:off x="381799" y="200025"/>
            <a:ext cx="8086476" cy="1095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Plano de Manutenção – Backup Log</a:t>
            </a:r>
            <a:endParaRPr lang="pt-BR" sz="4000" b="1" dirty="0">
              <a:solidFill>
                <a:srgbClr val="00206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53E260E-1779-4D1A-BCB7-FAF41CBF0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808" y="1295400"/>
            <a:ext cx="5397187" cy="5169719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6BA27A1-4E09-436B-8944-2C76AA07E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22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8363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6367" y="2018982"/>
            <a:ext cx="497619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292A76"/>
                </a:solidFill>
              </a:rPr>
              <a:t>Selecione a opção para fazer a </a:t>
            </a:r>
            <a:r>
              <a:rPr lang="pt-BR" sz="3600" b="1" dirty="0">
                <a:solidFill>
                  <a:srgbClr val="292A76"/>
                </a:solidFill>
              </a:rPr>
              <a:t>Compressão do Backup </a:t>
            </a:r>
            <a:r>
              <a:rPr lang="pt-BR" sz="3600" dirty="0">
                <a:solidFill>
                  <a:srgbClr val="292A76"/>
                </a:solidFill>
              </a:rPr>
              <a:t>e clique em </a:t>
            </a:r>
            <a:r>
              <a:rPr lang="pt-BR" sz="3600" b="1" dirty="0">
                <a:solidFill>
                  <a:srgbClr val="292A76"/>
                </a:solidFill>
              </a:rPr>
              <a:t>“OK”</a:t>
            </a:r>
            <a:r>
              <a:rPr lang="pt-BR" sz="3600" dirty="0">
                <a:solidFill>
                  <a:srgbClr val="292A76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292A76"/>
                </a:solidFill>
              </a:rPr>
              <a:t>Por fim, </a:t>
            </a:r>
            <a:r>
              <a:rPr lang="pt-BR" sz="3600" b="1" dirty="0">
                <a:solidFill>
                  <a:srgbClr val="292A76"/>
                </a:solidFill>
              </a:rPr>
              <a:t>salve</a:t>
            </a:r>
            <a:r>
              <a:rPr lang="pt-BR" sz="3600" dirty="0">
                <a:solidFill>
                  <a:srgbClr val="292A76"/>
                </a:solidFill>
              </a:rPr>
              <a:t> o Plano de Manutenção</a:t>
            </a:r>
            <a:endParaRPr lang="pt-BR" sz="3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C3DAEFE-F582-4FA5-840B-A5CA105B9A79}"/>
              </a:ext>
            </a:extLst>
          </p:cNvPr>
          <p:cNvSpPr txBox="1">
            <a:spLocks/>
          </p:cNvSpPr>
          <p:nvPr/>
        </p:nvSpPr>
        <p:spPr>
          <a:xfrm>
            <a:off x="381799" y="200025"/>
            <a:ext cx="8086476" cy="1095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Plano de Manutenção – Backup Log</a:t>
            </a:r>
            <a:endParaRPr lang="pt-BR" sz="4000" b="1" dirty="0">
              <a:solidFill>
                <a:srgbClr val="00206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03CB95-EF5F-40D4-9569-06B51FBAA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758" y="1158240"/>
            <a:ext cx="5539973" cy="533400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60F9D7-574E-4C2F-9295-400B48A8F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23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8764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6367" y="2018982"/>
            <a:ext cx="102104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292A76"/>
                </a:solidFill>
              </a:rPr>
              <a:t>Pronto! </a:t>
            </a:r>
            <a:r>
              <a:rPr lang="pt-BR" sz="3600" dirty="0">
                <a:solidFill>
                  <a:srgbClr val="292A76"/>
                </a:solidFill>
              </a:rPr>
              <a:t>Confira se o JOB foi criado e execute.</a:t>
            </a:r>
            <a:endParaRPr lang="pt-BR" sz="360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C3DAEFE-F582-4FA5-840B-A5CA105B9A79}"/>
              </a:ext>
            </a:extLst>
          </p:cNvPr>
          <p:cNvSpPr txBox="1">
            <a:spLocks/>
          </p:cNvSpPr>
          <p:nvPr/>
        </p:nvSpPr>
        <p:spPr>
          <a:xfrm>
            <a:off x="381799" y="200025"/>
            <a:ext cx="8086476" cy="1095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Plano de Manutenção – Backup Log</a:t>
            </a:r>
            <a:endParaRPr lang="pt-BR" sz="4000" b="1" dirty="0">
              <a:solidFill>
                <a:srgbClr val="00206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C5A346F-6BFC-4D06-BF67-1EFE441C7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639" y="3017420"/>
            <a:ext cx="9763125" cy="7429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1D2A938-692C-4F39-AEFC-E3BBA4459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55" y="4312920"/>
            <a:ext cx="7715250" cy="167640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4792403-B037-4E80-9CFE-ECF1F21DA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24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9437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6367" y="2018982"/>
            <a:ext cx="41075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292A76"/>
                </a:solidFill>
              </a:rPr>
              <a:t>Clique em </a:t>
            </a:r>
            <a:r>
              <a:rPr lang="pt-BR" sz="3600" b="1" dirty="0">
                <a:solidFill>
                  <a:srgbClr val="292A76"/>
                </a:solidFill>
              </a:rPr>
              <a:t>“</a:t>
            </a:r>
            <a:r>
              <a:rPr lang="pt-BR" sz="3600" b="1" dirty="0" err="1">
                <a:solidFill>
                  <a:srgbClr val="292A76"/>
                </a:solidFill>
              </a:rPr>
              <a:t>Add</a:t>
            </a:r>
            <a:r>
              <a:rPr lang="pt-BR" sz="3600" b="1" dirty="0">
                <a:solidFill>
                  <a:srgbClr val="292A76"/>
                </a:solidFill>
              </a:rPr>
              <a:t> </a:t>
            </a:r>
            <a:r>
              <a:rPr lang="pt-BR" sz="3600" b="1" dirty="0" err="1">
                <a:solidFill>
                  <a:srgbClr val="292A76"/>
                </a:solidFill>
              </a:rPr>
              <a:t>Subplan</a:t>
            </a:r>
            <a:r>
              <a:rPr lang="pt-BR" sz="3600" b="1" dirty="0">
                <a:solidFill>
                  <a:srgbClr val="292A76"/>
                </a:solidFill>
              </a:rPr>
              <a:t>” </a:t>
            </a:r>
            <a:r>
              <a:rPr lang="pt-BR" sz="3600" dirty="0">
                <a:solidFill>
                  <a:srgbClr val="292A76"/>
                </a:solidFill>
              </a:rPr>
              <a:t>e altere as configurações conforme o print.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292A76"/>
                </a:solidFill>
              </a:rPr>
              <a:t>Clique no botão do </a:t>
            </a:r>
            <a:r>
              <a:rPr lang="pt-BR" sz="3600" b="1" dirty="0">
                <a:solidFill>
                  <a:srgbClr val="292A76"/>
                </a:solidFill>
              </a:rPr>
              <a:t>“Schedule”</a:t>
            </a:r>
            <a:r>
              <a:rPr lang="pt-BR" sz="3600" dirty="0">
                <a:solidFill>
                  <a:srgbClr val="292A76"/>
                </a:solidFill>
              </a:rPr>
              <a:t>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B3AC5CC-82BF-4BC5-9666-7033F49BD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355" y="1574313"/>
            <a:ext cx="7181850" cy="452437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55874395-B367-4E9D-AFC6-ACD544CA74F2}"/>
              </a:ext>
            </a:extLst>
          </p:cNvPr>
          <p:cNvSpPr txBox="1">
            <a:spLocks/>
          </p:cNvSpPr>
          <p:nvPr/>
        </p:nvSpPr>
        <p:spPr>
          <a:xfrm>
            <a:off x="503718" y="200025"/>
            <a:ext cx="8472641" cy="1095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Plano de Manutenção – Exclui Arquivo</a:t>
            </a:r>
            <a:endParaRPr lang="pt-BR" sz="4000" b="1" dirty="0">
              <a:solidFill>
                <a:srgbClr val="002060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9C168C9-24D8-402D-AB9A-A0DAF6CB9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25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3596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6367" y="2018982"/>
            <a:ext cx="41075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292A76"/>
                </a:solidFill>
              </a:rPr>
              <a:t>Altere a </a:t>
            </a:r>
            <a:r>
              <a:rPr lang="pt-BR" sz="3600" b="1" dirty="0">
                <a:solidFill>
                  <a:srgbClr val="292A76"/>
                </a:solidFill>
              </a:rPr>
              <a:t>configuração dos parâmetros </a:t>
            </a:r>
            <a:r>
              <a:rPr lang="pt-BR" sz="3600" dirty="0">
                <a:solidFill>
                  <a:srgbClr val="292A76"/>
                </a:solidFill>
              </a:rPr>
              <a:t>conforme o print.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292A76"/>
                </a:solidFill>
              </a:rPr>
              <a:t>Depois clique em </a:t>
            </a:r>
            <a:r>
              <a:rPr lang="pt-BR" sz="3600" b="1" dirty="0">
                <a:solidFill>
                  <a:srgbClr val="292A76"/>
                </a:solidFill>
              </a:rPr>
              <a:t>“OK”</a:t>
            </a:r>
            <a:r>
              <a:rPr lang="pt-BR" sz="3600" dirty="0">
                <a:solidFill>
                  <a:srgbClr val="292A76"/>
                </a:solidFill>
              </a:rPr>
              <a:t>.</a:t>
            </a:r>
            <a:endParaRPr lang="pt-BR" sz="36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5874395-B367-4E9D-AFC6-ACD544CA74F2}"/>
              </a:ext>
            </a:extLst>
          </p:cNvPr>
          <p:cNvSpPr txBox="1">
            <a:spLocks/>
          </p:cNvSpPr>
          <p:nvPr/>
        </p:nvSpPr>
        <p:spPr>
          <a:xfrm>
            <a:off x="503718" y="200025"/>
            <a:ext cx="8472641" cy="1095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Plano de Manutenção – Exclui Arquivo</a:t>
            </a:r>
            <a:endParaRPr lang="pt-BR" sz="4000" b="1" dirty="0">
              <a:solidFill>
                <a:srgbClr val="00206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0BD509-FBFB-461B-96CA-04388E817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728" y="1295400"/>
            <a:ext cx="6033698" cy="5122545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086A314-724F-4706-875E-5E5536D00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26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0143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5874395-B367-4E9D-AFC6-ACD544CA74F2}"/>
              </a:ext>
            </a:extLst>
          </p:cNvPr>
          <p:cNvSpPr txBox="1">
            <a:spLocks/>
          </p:cNvSpPr>
          <p:nvPr/>
        </p:nvSpPr>
        <p:spPr>
          <a:xfrm>
            <a:off x="503718" y="200025"/>
            <a:ext cx="8472641" cy="1095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Plano de Manutenção – Exclui Arquivo</a:t>
            </a:r>
            <a:endParaRPr lang="pt-BR" sz="4000" b="1" dirty="0">
              <a:solidFill>
                <a:srgbClr val="00206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A4FFD6B-BCD2-489F-85A3-23E240D69209}"/>
              </a:ext>
            </a:extLst>
          </p:cNvPr>
          <p:cNvSpPr/>
          <p:nvPr/>
        </p:nvSpPr>
        <p:spPr>
          <a:xfrm>
            <a:off x="381799" y="1547014"/>
            <a:ext cx="112768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292A76"/>
                </a:solidFill>
              </a:rPr>
              <a:t>Na janela do </a:t>
            </a:r>
            <a:r>
              <a:rPr lang="pt-BR" sz="3600" b="1" dirty="0">
                <a:solidFill>
                  <a:srgbClr val="292A76"/>
                </a:solidFill>
              </a:rPr>
              <a:t>“Toolbox”, </a:t>
            </a:r>
            <a:r>
              <a:rPr lang="pt-BR" sz="3600" dirty="0">
                <a:solidFill>
                  <a:srgbClr val="292A76"/>
                </a:solidFill>
              </a:rPr>
              <a:t>clique e arraste o item </a:t>
            </a:r>
            <a:r>
              <a:rPr lang="pt-BR" sz="3600" b="1" dirty="0">
                <a:solidFill>
                  <a:srgbClr val="292A76"/>
                </a:solidFill>
              </a:rPr>
              <a:t>“</a:t>
            </a:r>
            <a:r>
              <a:rPr lang="pt-BR" sz="3600" b="1" dirty="0" err="1">
                <a:solidFill>
                  <a:srgbClr val="292A76"/>
                </a:solidFill>
              </a:rPr>
              <a:t>Maintenance</a:t>
            </a:r>
            <a:r>
              <a:rPr lang="pt-BR" sz="3600" b="1" dirty="0">
                <a:solidFill>
                  <a:srgbClr val="292A76"/>
                </a:solidFill>
              </a:rPr>
              <a:t> </a:t>
            </a:r>
            <a:r>
              <a:rPr lang="pt-BR" sz="3600" b="1" dirty="0" err="1">
                <a:solidFill>
                  <a:srgbClr val="292A76"/>
                </a:solidFill>
              </a:rPr>
              <a:t>Cleanup</a:t>
            </a:r>
            <a:r>
              <a:rPr lang="pt-BR" sz="3600" b="1" dirty="0">
                <a:solidFill>
                  <a:srgbClr val="292A76"/>
                </a:solidFill>
              </a:rPr>
              <a:t> </a:t>
            </a:r>
            <a:r>
              <a:rPr lang="pt-BR" sz="3600" b="1" dirty="0" err="1">
                <a:solidFill>
                  <a:srgbClr val="292A76"/>
                </a:solidFill>
              </a:rPr>
              <a:t>Task</a:t>
            </a:r>
            <a:r>
              <a:rPr lang="pt-BR" sz="3600" b="1" dirty="0">
                <a:solidFill>
                  <a:srgbClr val="292A76"/>
                </a:solidFill>
              </a:rPr>
              <a:t>”</a:t>
            </a:r>
            <a:r>
              <a:rPr lang="pt-BR" sz="3600" dirty="0">
                <a:solidFill>
                  <a:srgbClr val="292A76"/>
                </a:solidFill>
              </a:rPr>
              <a:t>. Depois de dois cliques nesse novo item.</a:t>
            </a:r>
            <a:endParaRPr lang="pt-BR" sz="36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5211343-8890-4C84-8EE0-2DAD736C7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01340"/>
            <a:ext cx="11109960" cy="3072016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043E414-3C13-4E35-899D-A87F043D8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27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7052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55874395-B367-4E9D-AFC6-ACD544CA74F2}"/>
              </a:ext>
            </a:extLst>
          </p:cNvPr>
          <p:cNvSpPr txBox="1">
            <a:spLocks/>
          </p:cNvSpPr>
          <p:nvPr/>
        </p:nvSpPr>
        <p:spPr>
          <a:xfrm>
            <a:off x="503718" y="200025"/>
            <a:ext cx="8472641" cy="1095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Plano de Manutenção – Exclui Arquivo</a:t>
            </a:r>
            <a:endParaRPr lang="pt-BR" sz="4000" b="1" dirty="0">
              <a:solidFill>
                <a:srgbClr val="00206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2E81BD9-B9AE-45E9-B1AC-CE5F6FFA2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778" y="1172328"/>
            <a:ext cx="3924701" cy="536899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7BC0F9C1-8785-4D92-A7D9-E93BB7A1870A}"/>
              </a:ext>
            </a:extLst>
          </p:cNvPr>
          <p:cNvSpPr/>
          <p:nvPr/>
        </p:nvSpPr>
        <p:spPr>
          <a:xfrm>
            <a:off x="266367" y="2018982"/>
            <a:ext cx="496095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292A76"/>
                </a:solidFill>
              </a:rPr>
              <a:t>Altere o caminho dos arquivos.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292A76"/>
                </a:solidFill>
              </a:rPr>
              <a:t>Selecione a quantidade de dias.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292A76"/>
                </a:solidFill>
              </a:rPr>
              <a:t>Depois clique em </a:t>
            </a:r>
            <a:r>
              <a:rPr lang="pt-BR" sz="3600" b="1" dirty="0">
                <a:solidFill>
                  <a:srgbClr val="292A76"/>
                </a:solidFill>
              </a:rPr>
              <a:t>“OK” </a:t>
            </a:r>
            <a:r>
              <a:rPr lang="pt-BR" sz="3600" dirty="0">
                <a:solidFill>
                  <a:srgbClr val="292A76"/>
                </a:solidFill>
              </a:rPr>
              <a:t>e salve o Plano de Manutenção.</a:t>
            </a:r>
            <a:endParaRPr lang="pt-BR" sz="36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46C6441-372E-4508-8C7F-DCE60C2EE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28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2281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66367" y="1865729"/>
            <a:ext cx="102104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292A76"/>
                </a:solidFill>
              </a:rPr>
              <a:t>Pronto! </a:t>
            </a:r>
            <a:r>
              <a:rPr lang="pt-BR" sz="3600" dirty="0">
                <a:solidFill>
                  <a:srgbClr val="292A76"/>
                </a:solidFill>
              </a:rPr>
              <a:t>Confira se o JOB foi criado e execute.</a:t>
            </a:r>
            <a:endParaRPr lang="pt-BR" sz="36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50BD541-B496-472B-88F9-260DD0CAFFEC}"/>
              </a:ext>
            </a:extLst>
          </p:cNvPr>
          <p:cNvSpPr txBox="1">
            <a:spLocks/>
          </p:cNvSpPr>
          <p:nvPr/>
        </p:nvSpPr>
        <p:spPr>
          <a:xfrm>
            <a:off x="503718" y="200025"/>
            <a:ext cx="8472641" cy="1095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00206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Plano de Manutenção – Exclui Arquivo</a:t>
            </a:r>
            <a:endParaRPr lang="pt-BR" sz="4000" b="1" dirty="0">
              <a:solidFill>
                <a:srgbClr val="00206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B929525-E6FF-4CAE-8E07-729F80D87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38" y="2798312"/>
            <a:ext cx="10896600" cy="22288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719D8E9-AFB7-4DB5-8A8E-ED73A4129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051" y="5457533"/>
            <a:ext cx="10086975" cy="714375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E21FDA7-1ED8-4B9E-AC09-C77B9BB71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29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7938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381799" y="1218927"/>
            <a:ext cx="11267000" cy="479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800" b="1" u="sng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SIMPLE</a:t>
            </a: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Menor esforço administrativo, pois não tem backup de Log</a:t>
            </a: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Não é possível restaurar até um determinado momento</a:t>
            </a: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Não indicado para bases críticas</a:t>
            </a:r>
          </a:p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800" b="1" u="sng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FULL</a:t>
            </a: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Guarda todas as operações de escrita no log</a:t>
            </a: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Obrigatório para bases críticas</a:t>
            </a: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DBA deve ficar atento ao tamanho do arquivo de log</a:t>
            </a: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Consegue restaurar até um determinado segundo do dia o BD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sz="4000" b="1" dirty="0">
                <a:solidFill>
                  <a:srgbClr val="292A76"/>
                </a:solidFill>
              </a:rPr>
              <a:t>Recovery Model</a:t>
            </a:r>
            <a:endParaRPr lang="pt-BR" sz="4000" b="1" dirty="0">
              <a:solidFill>
                <a:srgbClr val="292A76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CD64FE7-4B1E-4819-9954-EA77F65623EF}"/>
              </a:ext>
            </a:extLst>
          </p:cNvPr>
          <p:cNvSpPr/>
          <p:nvPr/>
        </p:nvSpPr>
        <p:spPr>
          <a:xfrm>
            <a:off x="2166640" y="6125225"/>
            <a:ext cx="893231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rgbClr val="292A76"/>
                </a:solidFill>
                <a:cs typeface="Arial" panose="020B0604020202020204" pitchFamily="34" charset="0"/>
              </a:rPr>
              <a:t>Vídeo: </a:t>
            </a:r>
            <a:r>
              <a:rPr lang="pt-BR" sz="2800" dirty="0">
                <a:solidFill>
                  <a:srgbClr val="292A76"/>
                </a:solidFill>
                <a:cs typeface="Arial" panose="020B0604020202020204" pitchFamily="34" charset="0"/>
                <a:hlinkClick r:id="rId3"/>
              </a:rPr>
              <a:t>https://www.youtube.com/watch?v=cXQvhTKOE8o</a:t>
            </a:r>
            <a:endParaRPr lang="pt-BR" sz="2800" dirty="0">
              <a:solidFill>
                <a:srgbClr val="292A76"/>
              </a:solidFill>
              <a:cs typeface="Arial" panose="020B0604020202020204" pitchFamily="34" charset="0"/>
            </a:endParaRPr>
          </a:p>
          <a:p>
            <a:endParaRPr lang="pt-BR" sz="2800" dirty="0">
              <a:solidFill>
                <a:srgbClr val="292A76"/>
              </a:solidFill>
              <a:cs typeface="Arial" panose="020B0604020202020204" pitchFamily="34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95C67CF-E0C9-48A8-B775-CCF006174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3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95130" y="1300786"/>
            <a:ext cx="11267000" cy="4898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Aft>
                <a:spcPts val="800"/>
              </a:spcAft>
            </a:pPr>
            <a:endParaRPr lang="pt-BR" sz="2600" dirty="0">
              <a:solidFill>
                <a:srgbClr val="292A76"/>
              </a:solidFill>
            </a:endParaRPr>
          </a:p>
          <a:p>
            <a:pPr marL="457200" lvl="0" indent="-457200">
              <a:spcAft>
                <a:spcPts val="800"/>
              </a:spcAft>
            </a:pPr>
            <a:r>
              <a:rPr lang="pt-BR" sz="2600" dirty="0">
                <a:solidFill>
                  <a:srgbClr val="292A76"/>
                </a:solidFill>
              </a:rPr>
              <a:t>“Se alguma coisa pode dar errado, dará. E mais, dará errado da pior maneira, no pior momento e de modo que cause o maior dano possível”  </a:t>
            </a:r>
            <a:r>
              <a:rPr lang="pt-BR" sz="2600" b="1" dirty="0">
                <a:solidFill>
                  <a:srgbClr val="292A76"/>
                </a:solidFill>
              </a:rPr>
              <a:t>by Edward Murphy</a:t>
            </a: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b="1" u="sng" dirty="0" err="1">
                <a:solidFill>
                  <a:srgbClr val="292A76"/>
                </a:solidFill>
              </a:rPr>
              <a:t>Restore</a:t>
            </a:r>
            <a:r>
              <a:rPr lang="pt-BR" sz="2600" b="1" u="sng" dirty="0">
                <a:solidFill>
                  <a:srgbClr val="292A76"/>
                </a:solidFill>
              </a:rPr>
              <a:t> </a:t>
            </a:r>
            <a:r>
              <a:rPr lang="pt-BR" sz="2600" b="1" u="sng" dirty="0" err="1">
                <a:solidFill>
                  <a:srgbClr val="292A76"/>
                </a:solidFill>
              </a:rPr>
              <a:t>Full</a:t>
            </a:r>
            <a:r>
              <a:rPr lang="pt-BR" sz="2600" b="1" u="sng" dirty="0">
                <a:solidFill>
                  <a:srgbClr val="292A76"/>
                </a:solidFill>
              </a:rPr>
              <a:t>:</a:t>
            </a:r>
            <a:r>
              <a:rPr lang="pt-BR" sz="2600" dirty="0">
                <a:solidFill>
                  <a:srgbClr val="292A76"/>
                </a:solidFill>
              </a:rPr>
              <a:t> Backup </a:t>
            </a:r>
            <a:r>
              <a:rPr lang="pt-BR" sz="2600" dirty="0" err="1">
                <a:solidFill>
                  <a:srgbClr val="292A76"/>
                </a:solidFill>
              </a:rPr>
              <a:t>Full</a:t>
            </a:r>
            <a:endParaRPr lang="pt-BR" sz="2600" dirty="0">
              <a:solidFill>
                <a:srgbClr val="292A76"/>
              </a:solidFill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b="1" u="sng" dirty="0" err="1">
                <a:solidFill>
                  <a:srgbClr val="292A76"/>
                </a:solidFill>
              </a:rPr>
              <a:t>Restore</a:t>
            </a:r>
            <a:r>
              <a:rPr lang="pt-BR" sz="2600" b="1" u="sng" dirty="0">
                <a:solidFill>
                  <a:srgbClr val="292A76"/>
                </a:solidFill>
              </a:rPr>
              <a:t> Diferencial:</a:t>
            </a:r>
            <a:r>
              <a:rPr lang="pt-BR" sz="2600" b="1" dirty="0">
                <a:solidFill>
                  <a:srgbClr val="292A76"/>
                </a:solidFill>
              </a:rPr>
              <a:t> </a:t>
            </a:r>
            <a:r>
              <a:rPr lang="pt-BR" sz="2600" dirty="0">
                <a:solidFill>
                  <a:srgbClr val="292A76"/>
                </a:solidFill>
              </a:rPr>
              <a:t>Backup </a:t>
            </a:r>
            <a:r>
              <a:rPr lang="pt-BR" sz="2600" dirty="0" err="1">
                <a:solidFill>
                  <a:srgbClr val="292A76"/>
                </a:solidFill>
              </a:rPr>
              <a:t>Full</a:t>
            </a:r>
            <a:r>
              <a:rPr lang="pt-BR" sz="2600" dirty="0">
                <a:solidFill>
                  <a:srgbClr val="292A76"/>
                </a:solidFill>
              </a:rPr>
              <a:t> + Backup </a:t>
            </a:r>
            <a:r>
              <a:rPr lang="pt-BR" sz="2600" dirty="0" err="1">
                <a:solidFill>
                  <a:srgbClr val="292A76"/>
                </a:solidFill>
              </a:rPr>
              <a:t>Differential</a:t>
            </a:r>
            <a:endParaRPr lang="pt-BR" sz="2600" dirty="0">
              <a:solidFill>
                <a:srgbClr val="292A76"/>
              </a:solidFill>
            </a:endParaRP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b="1" u="sng" dirty="0" err="1">
                <a:solidFill>
                  <a:srgbClr val="292A76"/>
                </a:solidFill>
              </a:rPr>
              <a:t>Restore</a:t>
            </a:r>
            <a:r>
              <a:rPr lang="pt-BR" sz="2600" b="1" u="sng" dirty="0">
                <a:solidFill>
                  <a:srgbClr val="292A76"/>
                </a:solidFill>
              </a:rPr>
              <a:t> do Log:</a:t>
            </a:r>
            <a:r>
              <a:rPr lang="pt-BR" sz="2600" dirty="0">
                <a:solidFill>
                  <a:srgbClr val="292A76"/>
                </a:solidFill>
              </a:rPr>
              <a:t> Backup </a:t>
            </a:r>
            <a:r>
              <a:rPr lang="pt-BR" sz="2600" dirty="0" err="1">
                <a:solidFill>
                  <a:srgbClr val="292A76"/>
                </a:solidFill>
              </a:rPr>
              <a:t>Full</a:t>
            </a:r>
            <a:r>
              <a:rPr lang="pt-BR" sz="2600" dirty="0">
                <a:solidFill>
                  <a:srgbClr val="292A76"/>
                </a:solidFill>
              </a:rPr>
              <a:t> + Backup </a:t>
            </a:r>
            <a:r>
              <a:rPr lang="pt-BR" sz="2600" dirty="0" err="1">
                <a:solidFill>
                  <a:srgbClr val="292A76"/>
                </a:solidFill>
              </a:rPr>
              <a:t>Differential</a:t>
            </a:r>
            <a:r>
              <a:rPr lang="pt-BR" sz="2600" dirty="0">
                <a:solidFill>
                  <a:srgbClr val="292A76"/>
                </a:solidFill>
              </a:rPr>
              <a:t> + Backups dos Logs</a:t>
            </a:r>
          </a:p>
          <a:p>
            <a:pPr marL="342900" indent="-34290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b="1" u="sng" dirty="0" err="1">
                <a:solidFill>
                  <a:srgbClr val="292A76"/>
                </a:solidFill>
              </a:rPr>
              <a:t>Restore</a:t>
            </a:r>
            <a:r>
              <a:rPr lang="pt-BR" sz="2600" b="1" u="sng" dirty="0">
                <a:solidFill>
                  <a:srgbClr val="292A76"/>
                </a:solidFill>
              </a:rPr>
              <a:t> até uma hora específica:</a:t>
            </a:r>
            <a:r>
              <a:rPr lang="pt-BR" sz="2600" b="1" dirty="0">
                <a:solidFill>
                  <a:srgbClr val="292A76"/>
                </a:solidFill>
              </a:rPr>
              <a:t> </a:t>
            </a:r>
            <a:r>
              <a:rPr lang="pt-BR" sz="2600" dirty="0" err="1">
                <a:solidFill>
                  <a:srgbClr val="292A76"/>
                </a:solidFill>
              </a:rPr>
              <a:t>Bkp</a:t>
            </a:r>
            <a:r>
              <a:rPr lang="pt-BR" sz="2600" dirty="0">
                <a:solidFill>
                  <a:srgbClr val="292A76"/>
                </a:solidFill>
              </a:rPr>
              <a:t> </a:t>
            </a:r>
            <a:r>
              <a:rPr lang="pt-BR" sz="2600" dirty="0" err="1">
                <a:solidFill>
                  <a:srgbClr val="292A76"/>
                </a:solidFill>
              </a:rPr>
              <a:t>Full</a:t>
            </a:r>
            <a:r>
              <a:rPr lang="pt-BR" sz="2600" dirty="0">
                <a:solidFill>
                  <a:srgbClr val="292A76"/>
                </a:solidFill>
              </a:rPr>
              <a:t> + </a:t>
            </a:r>
            <a:r>
              <a:rPr lang="pt-BR" sz="2600" dirty="0" err="1">
                <a:solidFill>
                  <a:srgbClr val="292A76"/>
                </a:solidFill>
              </a:rPr>
              <a:t>Bkp</a:t>
            </a:r>
            <a:r>
              <a:rPr lang="pt-BR" sz="2600" dirty="0">
                <a:solidFill>
                  <a:srgbClr val="292A76"/>
                </a:solidFill>
              </a:rPr>
              <a:t> </a:t>
            </a:r>
            <a:r>
              <a:rPr lang="pt-BR" sz="2600" dirty="0" err="1">
                <a:solidFill>
                  <a:srgbClr val="292A76"/>
                </a:solidFill>
              </a:rPr>
              <a:t>Differential</a:t>
            </a:r>
            <a:r>
              <a:rPr lang="pt-BR" sz="2600" dirty="0">
                <a:solidFill>
                  <a:srgbClr val="292A76"/>
                </a:solidFill>
              </a:rPr>
              <a:t> + </a:t>
            </a:r>
            <a:r>
              <a:rPr lang="pt-BR" sz="2600" dirty="0" err="1">
                <a:solidFill>
                  <a:srgbClr val="292A76"/>
                </a:solidFill>
              </a:rPr>
              <a:t>Bkp</a:t>
            </a:r>
            <a:r>
              <a:rPr lang="pt-BR" sz="2600" dirty="0">
                <a:solidFill>
                  <a:srgbClr val="292A76"/>
                </a:solidFill>
              </a:rPr>
              <a:t> dos Logs (stop </a:t>
            </a:r>
            <a:r>
              <a:rPr lang="pt-BR" sz="2600" dirty="0" err="1">
                <a:solidFill>
                  <a:srgbClr val="292A76"/>
                </a:solidFill>
              </a:rPr>
              <a:t>at</a:t>
            </a:r>
            <a:r>
              <a:rPr lang="pt-BR" sz="2600" dirty="0">
                <a:solidFill>
                  <a:srgbClr val="292A76"/>
                </a:solidFill>
              </a:rPr>
              <a:t>)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Restore</a:t>
            </a:r>
            <a:endParaRPr lang="pt-BR" sz="4000" b="1" dirty="0">
              <a:solidFill>
                <a:srgbClr val="292A76"/>
              </a:solidFill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3F7540E-BCC5-4659-B134-FB1E32076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30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95130" y="1300786"/>
            <a:ext cx="112670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800"/>
              </a:spcAft>
              <a:buFont typeface="Arial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</a:rPr>
              <a:t>No Dia a Dia a maior requisição é de restore Full pedindo para criar uma base nova ou para sobrescrever uma base já existente.</a:t>
            </a:r>
          </a:p>
          <a:p>
            <a:pPr marL="457200" indent="-457200">
              <a:spcAft>
                <a:spcPts val="800"/>
              </a:spcAft>
              <a:buFont typeface="Arial" pitchFamily="34" charset="0"/>
              <a:buChar char="•"/>
            </a:pPr>
            <a:r>
              <a:rPr lang="pt-BR" sz="2400" b="1" u="sng" dirty="0">
                <a:solidFill>
                  <a:srgbClr val="292A76"/>
                </a:solidFill>
              </a:rPr>
              <a:t>Base Já Existente:</a:t>
            </a:r>
          </a:p>
          <a:p>
            <a:pPr lvl="2"/>
            <a:r>
              <a:rPr lang="pt-BR" b="1" dirty="0">
                <a:solidFill>
                  <a:srgbClr val="0000FF"/>
                </a:solidFill>
              </a:rPr>
              <a:t>RESTORE DATABASE TreinamentoDBA</a:t>
            </a:r>
          </a:p>
          <a:p>
            <a:pPr lvl="2"/>
            <a:r>
              <a:rPr lang="pt-BR" b="1" dirty="0">
                <a:solidFill>
                  <a:srgbClr val="0000FF"/>
                </a:solidFill>
              </a:rPr>
              <a:t>FROM DISK </a:t>
            </a:r>
            <a:r>
              <a:rPr lang="pt-BR" b="1" dirty="0">
                <a:solidFill>
                  <a:srgbClr val="808080"/>
                </a:solidFill>
              </a:rPr>
              <a:t>= </a:t>
            </a:r>
            <a:r>
              <a:rPr lang="pt-BR" b="1" dirty="0">
                <a:solidFill>
                  <a:srgbClr val="FF0000"/>
                </a:solidFill>
              </a:rPr>
              <a:t>'C:\Fabricio\SQL Server\Treinamento\TreinamentoDBA_Dados.bak'</a:t>
            </a:r>
          </a:p>
          <a:p>
            <a:pPr lvl="2"/>
            <a:r>
              <a:rPr lang="en-US" b="1" dirty="0">
                <a:solidFill>
                  <a:srgbClr val="0000FF"/>
                </a:solidFill>
              </a:rPr>
              <a:t>WITH RECOVERY</a:t>
            </a:r>
            <a:r>
              <a:rPr lang="en-US" b="1" dirty="0">
                <a:solidFill>
                  <a:srgbClr val="808080"/>
                </a:solidFill>
              </a:rPr>
              <a:t>, </a:t>
            </a:r>
            <a:r>
              <a:rPr lang="en-US" b="1" dirty="0">
                <a:solidFill>
                  <a:srgbClr val="FF00FF"/>
                </a:solidFill>
              </a:rPr>
              <a:t>REPLACE</a:t>
            </a:r>
            <a:r>
              <a:rPr lang="en-US" b="1" dirty="0">
                <a:solidFill>
                  <a:srgbClr val="808080"/>
                </a:solidFill>
              </a:rPr>
              <a:t>, </a:t>
            </a:r>
            <a:r>
              <a:rPr lang="en-US" b="1" dirty="0">
                <a:solidFill>
                  <a:srgbClr val="008000"/>
                </a:solidFill>
              </a:rPr>
              <a:t>STATS </a:t>
            </a:r>
            <a:r>
              <a:rPr lang="en-US" b="1" dirty="0">
                <a:solidFill>
                  <a:srgbClr val="808080"/>
                </a:solidFill>
              </a:rPr>
              <a:t>= 5</a:t>
            </a:r>
            <a:endParaRPr lang="pt-BR" b="1" dirty="0"/>
          </a:p>
          <a:p>
            <a:pPr marL="457200" indent="-457200">
              <a:spcAft>
                <a:spcPts val="800"/>
              </a:spcAft>
              <a:buFont typeface="Arial" pitchFamily="34" charset="0"/>
              <a:buChar char="•"/>
            </a:pPr>
            <a:r>
              <a:rPr lang="pt-BR" sz="2400" b="1" u="sng" dirty="0">
                <a:solidFill>
                  <a:srgbClr val="292A76"/>
                </a:solidFill>
              </a:rPr>
              <a:t>Base Nova:</a:t>
            </a:r>
          </a:p>
          <a:p>
            <a:pPr lvl="2"/>
            <a:r>
              <a:rPr lang="pt-BR" b="1" dirty="0">
                <a:solidFill>
                  <a:srgbClr val="0000FF"/>
                </a:solidFill>
              </a:rPr>
              <a:t>RESTORE FILELISTONLY</a:t>
            </a:r>
          </a:p>
          <a:p>
            <a:pPr lvl="2"/>
            <a:r>
              <a:rPr lang="pt-BR" b="1" dirty="0">
                <a:solidFill>
                  <a:srgbClr val="0000FF"/>
                </a:solidFill>
              </a:rPr>
              <a:t>FROM DISK </a:t>
            </a:r>
            <a:r>
              <a:rPr lang="pt-BR" b="1" dirty="0">
                <a:solidFill>
                  <a:srgbClr val="808080"/>
                </a:solidFill>
              </a:rPr>
              <a:t>= </a:t>
            </a:r>
            <a:r>
              <a:rPr lang="pt-BR" b="1" dirty="0">
                <a:solidFill>
                  <a:srgbClr val="FF0000"/>
                </a:solidFill>
              </a:rPr>
              <a:t>'C:\Fabricio\SQL Server\Treinamento\TreinamentoDBA_Dados.bak'</a:t>
            </a:r>
          </a:p>
          <a:p>
            <a:pPr lvl="2"/>
            <a:endParaRPr lang="pt-BR" b="1" dirty="0">
              <a:solidFill>
                <a:srgbClr val="FF0000"/>
              </a:solidFill>
            </a:endParaRPr>
          </a:p>
          <a:p>
            <a:pPr lvl="2"/>
            <a:r>
              <a:rPr lang="pt-BR" b="1" dirty="0">
                <a:solidFill>
                  <a:srgbClr val="0000FF"/>
                </a:solidFill>
              </a:rPr>
              <a:t>RESTORE DATABASE TreinamentoDBA_TesteRestore</a:t>
            </a:r>
          </a:p>
          <a:p>
            <a:pPr lvl="2"/>
            <a:r>
              <a:rPr lang="pt-BR" b="1" dirty="0">
                <a:solidFill>
                  <a:srgbClr val="0000FF"/>
                </a:solidFill>
              </a:rPr>
              <a:t>FROM DISK </a:t>
            </a:r>
            <a:r>
              <a:rPr lang="pt-BR" b="1" dirty="0">
                <a:solidFill>
                  <a:srgbClr val="808080"/>
                </a:solidFill>
              </a:rPr>
              <a:t>= </a:t>
            </a:r>
            <a:r>
              <a:rPr lang="pt-BR" b="1" dirty="0">
                <a:solidFill>
                  <a:srgbClr val="FF0000"/>
                </a:solidFill>
              </a:rPr>
              <a:t>'C:\Fabricio\SQL Server\Treinamento\TreinamentoDBA_Dados.bak'</a:t>
            </a:r>
          </a:p>
          <a:p>
            <a:pPr lvl="2"/>
            <a:r>
              <a:rPr lang="pt-BR" b="1" dirty="0">
                <a:solidFill>
                  <a:srgbClr val="0000FF"/>
                </a:solidFill>
              </a:rPr>
              <a:t>WITH RECOVERY</a:t>
            </a:r>
            <a:r>
              <a:rPr lang="pt-BR" b="1" dirty="0">
                <a:solidFill>
                  <a:srgbClr val="808080"/>
                </a:solidFill>
              </a:rPr>
              <a:t>, </a:t>
            </a:r>
            <a:r>
              <a:rPr lang="pt-BR" b="1" dirty="0">
                <a:solidFill>
                  <a:srgbClr val="008000"/>
                </a:solidFill>
              </a:rPr>
              <a:t>STATS </a:t>
            </a:r>
            <a:r>
              <a:rPr lang="pt-BR" b="1" dirty="0">
                <a:solidFill>
                  <a:srgbClr val="808080"/>
                </a:solidFill>
              </a:rPr>
              <a:t>= 5,</a:t>
            </a:r>
          </a:p>
          <a:p>
            <a:pPr lvl="2"/>
            <a:r>
              <a:rPr lang="pt-BR" b="1" dirty="0">
                <a:solidFill>
                  <a:srgbClr val="0000FF"/>
                </a:solidFill>
              </a:rPr>
              <a:t>MOVE </a:t>
            </a:r>
            <a:r>
              <a:rPr lang="pt-BR" b="1" dirty="0">
                <a:solidFill>
                  <a:srgbClr val="FF0000"/>
                </a:solidFill>
              </a:rPr>
              <a:t>'TreinamentoDBA' </a:t>
            </a:r>
            <a:r>
              <a:rPr lang="pt-BR" b="1" dirty="0">
                <a:solidFill>
                  <a:srgbClr val="0000FF"/>
                </a:solidFill>
              </a:rPr>
              <a:t>TO </a:t>
            </a:r>
            <a:r>
              <a:rPr lang="pt-BR" b="1" dirty="0">
                <a:solidFill>
                  <a:srgbClr val="FF0000"/>
                </a:solidFill>
              </a:rPr>
              <a:t>'C:\Fabricio\SQL Server\Treinamento\TreinamentoDBA_TesteRestore.mdf'</a:t>
            </a:r>
            <a:r>
              <a:rPr lang="pt-BR" b="1" dirty="0">
                <a:solidFill>
                  <a:srgbClr val="808080"/>
                </a:solidFill>
              </a:rPr>
              <a:t>,</a:t>
            </a:r>
          </a:p>
          <a:p>
            <a:pPr lvl="2"/>
            <a:r>
              <a:rPr lang="pt-BR" b="1" dirty="0">
                <a:solidFill>
                  <a:srgbClr val="0000FF"/>
                </a:solidFill>
              </a:rPr>
              <a:t>MOVE </a:t>
            </a:r>
            <a:r>
              <a:rPr lang="pt-BR" b="1" dirty="0">
                <a:solidFill>
                  <a:srgbClr val="FF0000"/>
                </a:solidFill>
              </a:rPr>
              <a:t>'TreinamentoDBA_log' </a:t>
            </a:r>
            <a:r>
              <a:rPr lang="pt-BR" b="1" dirty="0">
                <a:solidFill>
                  <a:srgbClr val="0000FF"/>
                </a:solidFill>
              </a:rPr>
              <a:t>TO </a:t>
            </a:r>
            <a:r>
              <a:rPr lang="pt-BR" b="1" dirty="0">
                <a:solidFill>
                  <a:srgbClr val="FF0000"/>
                </a:solidFill>
              </a:rPr>
              <a:t>'C:\Fabricio\SQL Server\Treinamento\TreinamentoDBA_TesteRestore_Log.ldf'</a:t>
            </a:r>
            <a:endParaRPr lang="pt-BR" sz="17300" b="1" dirty="0">
              <a:solidFill>
                <a:srgbClr val="333333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Restore</a:t>
            </a:r>
            <a:endParaRPr lang="pt-BR" sz="4000" b="1" dirty="0">
              <a:solidFill>
                <a:srgbClr val="292A76"/>
              </a:solidFill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897E170-12B0-424E-8404-CACAB8C5B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31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95130" y="1300786"/>
            <a:ext cx="11267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</a:rPr>
              <a:t>Com os seguintes Backups:</a:t>
            </a:r>
          </a:p>
          <a:p>
            <a:pPr marL="971550" lvl="1" indent="-514350" algn="just" fontAlgn="base">
              <a:buFont typeface="+mj-lt"/>
              <a:buAutoNum type="arabicPeriod"/>
            </a:pPr>
            <a:r>
              <a:rPr lang="pt-BR" sz="2400" dirty="0">
                <a:solidFill>
                  <a:srgbClr val="292A76"/>
                </a:solidFill>
              </a:rPr>
              <a:t>Backup FULL às 01:00</a:t>
            </a:r>
          </a:p>
          <a:p>
            <a:pPr marL="971550" lvl="1" indent="-514350" algn="just" fontAlgn="base">
              <a:buFont typeface="+mj-lt"/>
              <a:buAutoNum type="arabicPeriod"/>
            </a:pPr>
            <a:r>
              <a:rPr lang="pt-BR" sz="2400" dirty="0">
                <a:solidFill>
                  <a:srgbClr val="292A76"/>
                </a:solidFill>
              </a:rPr>
              <a:t>Backup Log às 01:20</a:t>
            </a:r>
          </a:p>
          <a:p>
            <a:pPr marL="971550" lvl="1" indent="-514350" algn="just" fontAlgn="base">
              <a:buFont typeface="+mj-lt"/>
              <a:buAutoNum type="arabicPeriod"/>
            </a:pPr>
            <a:r>
              <a:rPr lang="pt-BR" sz="2400" dirty="0">
                <a:solidFill>
                  <a:srgbClr val="292A76"/>
                </a:solidFill>
              </a:rPr>
              <a:t>Backup Diferencial às 01:30</a:t>
            </a:r>
          </a:p>
          <a:p>
            <a:pPr marL="971550" lvl="1" indent="-514350" algn="just" fontAlgn="base">
              <a:buFont typeface="+mj-lt"/>
              <a:buAutoNum type="arabicPeriod"/>
            </a:pPr>
            <a:r>
              <a:rPr lang="pt-BR" sz="2400" dirty="0">
                <a:solidFill>
                  <a:srgbClr val="292A76"/>
                </a:solidFill>
              </a:rPr>
              <a:t>Backup Log às 01:40</a:t>
            </a:r>
          </a:p>
          <a:p>
            <a:pPr marL="971550" lvl="1" indent="-514350" algn="just" fontAlgn="base">
              <a:buFont typeface="+mj-lt"/>
              <a:buAutoNum type="arabicPeriod"/>
            </a:pPr>
            <a:r>
              <a:rPr lang="pt-BR" sz="2400" dirty="0">
                <a:solidFill>
                  <a:srgbClr val="292A76"/>
                </a:solidFill>
              </a:rPr>
              <a:t>Backup Diferencial às 01:50</a:t>
            </a:r>
          </a:p>
          <a:p>
            <a:pPr marL="971550" lvl="1" indent="-514350" algn="just" fontAlgn="base">
              <a:buFont typeface="+mj-lt"/>
              <a:buAutoNum type="arabicPeriod"/>
            </a:pPr>
            <a:r>
              <a:rPr lang="pt-BR" sz="2400" dirty="0">
                <a:solidFill>
                  <a:srgbClr val="292A76"/>
                </a:solidFill>
              </a:rPr>
              <a:t>Backup Log às 02:00</a:t>
            </a:r>
          </a:p>
          <a:p>
            <a:pPr marL="971550" lvl="1" indent="-514350" algn="just" fontAlgn="base">
              <a:buFont typeface="+mj-lt"/>
              <a:buAutoNum type="arabicPeriod"/>
            </a:pPr>
            <a:r>
              <a:rPr lang="pt-BR" sz="2400" dirty="0">
                <a:solidFill>
                  <a:srgbClr val="292A76"/>
                </a:solidFill>
              </a:rPr>
              <a:t>Backup Log às 02:10</a:t>
            </a:r>
          </a:p>
          <a:p>
            <a:pPr marL="971550" lvl="1" indent="-514350" algn="just" fontAlgn="base">
              <a:buFont typeface="+mj-lt"/>
              <a:buAutoNum type="arabicPeriod"/>
            </a:pPr>
            <a:endParaRPr lang="pt-BR" sz="2400" dirty="0">
              <a:solidFill>
                <a:srgbClr val="292A76"/>
              </a:solidFill>
            </a:endParaRPr>
          </a:p>
          <a:p>
            <a:pPr marL="914400" lvl="1" indent="-457200" algn="just" fontAlgn="base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</a:rPr>
              <a:t>Como restaurar a base até às 01:30?</a:t>
            </a:r>
          </a:p>
          <a:p>
            <a:pPr marL="914400" lvl="1" indent="-457200" algn="just" fontAlgn="base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</a:rPr>
              <a:t>Como restaurar a base até às 01:50?</a:t>
            </a:r>
          </a:p>
          <a:p>
            <a:pPr marL="914400" lvl="1" indent="-457200" algn="just" fontAlgn="base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</a:rPr>
              <a:t>Como restaurar a base até às 02:10?</a:t>
            </a:r>
          </a:p>
          <a:p>
            <a:pPr marL="914400" lvl="1" indent="-457200" algn="just" fontAlgn="base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292A76"/>
                </a:solidFill>
              </a:rPr>
              <a:t>Como restaurar a base até às 02:05?</a:t>
            </a:r>
            <a:endParaRPr lang="pt-BR" sz="2600" dirty="0">
              <a:solidFill>
                <a:srgbClr val="292A76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800"/>
              </a:spcAft>
            </a:pPr>
            <a:r>
              <a:rPr lang="pt-BR" sz="40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Casos de Restore</a:t>
            </a:r>
            <a:endParaRPr lang="pt-BR" sz="4000" b="1" dirty="0">
              <a:solidFill>
                <a:srgbClr val="292A76"/>
              </a:solidFill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7790EFC-7AF3-40CB-A82C-FE6105A1CC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32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en I realize I didn&amp;#8217;t include the WHERE clause when I highlighted and ran the DELET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106" y="1107439"/>
            <a:ext cx="6201504" cy="538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266367" y="2018982"/>
            <a:ext cx="42649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rgbClr val="292A76"/>
                </a:solidFill>
              </a:rPr>
              <a:t>“Quando você vai restaurar um backup e o arquivo está corrompido.”</a:t>
            </a:r>
            <a:endParaRPr lang="pt-BR" sz="36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8FA059A-5D90-4264-9F5C-0917460CA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33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166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en failover works flawlessly during Cyber Monday. HT oraclesea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092" y="1497648"/>
            <a:ext cx="6879907" cy="47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85087" y="1968182"/>
            <a:ext cx="498635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rgbClr val="292A76"/>
                </a:solidFill>
              </a:rPr>
              <a:t>“Quando você consegue restaurar um banco point in time salvando o desenvolvedor do UPDATE sem WHERE.”</a:t>
            </a:r>
            <a:endParaRPr lang="pt-BR" sz="36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338DE29-D31D-451E-9EC2-13C11EED8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34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753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795130" y="3567028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25657" y="1287685"/>
            <a:ext cx="11267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pt-BR" sz="6600" b="1" dirty="0"/>
          </a:p>
          <a:p>
            <a:pPr lvl="0" algn="ctr"/>
            <a:endParaRPr lang="pt-BR" sz="6600" b="1" dirty="0">
              <a:solidFill>
                <a:srgbClr val="002060"/>
              </a:solidFill>
            </a:endParaRPr>
          </a:p>
          <a:p>
            <a:pPr lvl="0" algn="ctr"/>
            <a:r>
              <a:rPr lang="pt-BR" sz="6600" b="1" dirty="0">
                <a:solidFill>
                  <a:srgbClr val="002060"/>
                </a:solidFill>
              </a:rPr>
              <a:t>DEMO</a:t>
            </a: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Restore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33D911D-3877-4B82-AD89-14EE4A4928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35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6486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477349" y="206734"/>
            <a:ext cx="11267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pt-BR" sz="6600" b="1" dirty="0"/>
          </a:p>
          <a:p>
            <a:pPr lvl="0" algn="ctr"/>
            <a:endParaRPr lang="pt-BR" sz="3000" dirty="0">
              <a:solidFill>
                <a:srgbClr val="002060"/>
              </a:solidFill>
            </a:endParaRPr>
          </a:p>
          <a:p>
            <a:pPr lvl="0"/>
            <a:r>
              <a:rPr lang="pt-BR" sz="3400" dirty="0">
                <a:solidFill>
                  <a:srgbClr val="002060"/>
                </a:solidFill>
              </a:rPr>
              <a:t>Vamos fazer essas demos com o tempo que ganhamos com os vídeos disponibilizados: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002060"/>
                </a:solidFill>
              </a:rPr>
              <a:t>Backup </a:t>
            </a:r>
            <a:r>
              <a:rPr lang="pt-BR" sz="3000" dirty="0" err="1">
                <a:solidFill>
                  <a:srgbClr val="002060"/>
                </a:solidFill>
              </a:rPr>
              <a:t>TailLog</a:t>
            </a:r>
            <a:endParaRPr lang="pt-BR" sz="3000" dirty="0">
              <a:solidFill>
                <a:srgbClr val="00206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002060"/>
                </a:solidFill>
              </a:rPr>
              <a:t>Page </a:t>
            </a:r>
            <a:r>
              <a:rPr lang="pt-BR" sz="3000" dirty="0" err="1">
                <a:solidFill>
                  <a:srgbClr val="002060"/>
                </a:solidFill>
              </a:rPr>
              <a:t>Restore</a:t>
            </a:r>
            <a:endParaRPr lang="pt-BR" sz="3000" dirty="0">
              <a:solidFill>
                <a:srgbClr val="002060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Material Extra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F5E2FF4-D269-40D4-8973-12C1516E0B18}"/>
              </a:ext>
            </a:extLst>
          </p:cNvPr>
          <p:cNvSpPr/>
          <p:nvPr/>
        </p:nvSpPr>
        <p:spPr>
          <a:xfrm>
            <a:off x="5541922" y="4413241"/>
            <a:ext cx="15536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DEMO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77A33F5-4F3E-4E94-B570-A600B4607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36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8008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795130" y="1300786"/>
            <a:ext cx="112670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u="sng" dirty="0">
                <a:solidFill>
                  <a:srgbClr val="292A76"/>
                </a:solidFill>
              </a:rPr>
              <a:t>Recovery Model:</a:t>
            </a:r>
            <a:r>
              <a:rPr lang="pt-BR" sz="2800" dirty="0">
                <a:solidFill>
                  <a:srgbClr val="292A76"/>
                </a:solidFill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292A76"/>
                </a:solidFill>
              </a:rPr>
              <a:t>SIMPLE, FULL e BULK-LOGGED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292A7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292A7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u="sng" dirty="0">
                <a:solidFill>
                  <a:srgbClr val="292A76"/>
                </a:solidFill>
              </a:rPr>
              <a:t>Backup: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292A76"/>
                </a:solidFill>
              </a:rPr>
              <a:t>FULL, Diferencial e Log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292A7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292A7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u="sng" dirty="0">
                <a:solidFill>
                  <a:srgbClr val="292A76"/>
                </a:solidFill>
              </a:rPr>
              <a:t>Restore: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292A76"/>
                </a:solidFill>
              </a:rPr>
              <a:t>FULL, Diferencial e Log + STOPAT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Resumo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C9BD8DF-A9BB-4E9F-A019-2A8FA76E7E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37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4363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381799" y="206734"/>
            <a:ext cx="8086476" cy="10972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pt-BR" sz="4000" b="1" dirty="0">
                <a:solidFill>
                  <a:srgbClr val="002060"/>
                </a:solidFill>
              </a:rPr>
              <a:t>Dúvidas</a:t>
            </a:r>
          </a:p>
        </p:txBody>
      </p:sp>
      <p:pic>
        <p:nvPicPr>
          <p:cNvPr id="4" name="Imagem 3" descr="duvidas-300x30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6000" y="1463817"/>
            <a:ext cx="5040000" cy="504000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91325E0-8462-4BF3-9B3B-E4F9A2624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38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436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30527" y="1744033"/>
            <a:ext cx="42649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rgbClr val="292A76"/>
                </a:solidFill>
              </a:rPr>
              <a:t>“Quando o cliente tem o banco com o Recovery FULL mas não tem backup do Log.”</a:t>
            </a:r>
            <a:endParaRPr lang="pt-BR" sz="3600" dirty="0"/>
          </a:p>
        </p:txBody>
      </p:sp>
      <p:pic>
        <p:nvPicPr>
          <p:cNvPr id="3" name="Picture 2" descr="Trying to upgrade 20 AG listeners with 500 databases from 2014 to 2016, huh?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20" y="1819909"/>
            <a:ext cx="7284720" cy="408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D328279-06EC-43FE-8852-BB8454F67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4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28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95130" y="1300786"/>
            <a:ext cx="11267000" cy="322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3000" b="1" u="sng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spcAft>
                <a:spcPts val="800"/>
              </a:spcAft>
              <a:buFont typeface="Arial" pitchFamily="34" charset="0"/>
              <a:buChar char="•"/>
            </a:pPr>
            <a:r>
              <a:rPr lang="pt-BR" sz="28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2800" b="1" u="sng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Tipos de Backup</a:t>
            </a: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FULL</a:t>
            </a: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Diferencial</a:t>
            </a: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Log</a:t>
            </a: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File\Filegroup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190500"/>
            <a:ext cx="8086476" cy="1123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/>
            <a:r>
              <a:rPr lang="pt-BR" sz="4000" b="1" dirty="0">
                <a:solidFill>
                  <a:srgbClr val="292A76"/>
                </a:solidFill>
                <a:cs typeface="Arial" panose="020B0604020202020204" pitchFamily="34" charset="0"/>
              </a:rPr>
              <a:t>Diferentes Tipos de Backup no SQL Server</a:t>
            </a:r>
            <a:endParaRPr lang="pt-BR" sz="4000" b="1" dirty="0">
              <a:solidFill>
                <a:srgbClr val="292A76"/>
              </a:solidFill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23DD679-26B4-45B0-8345-307AB454E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5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95130" y="1300786"/>
            <a:ext cx="11267000" cy="5180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Salva todas as páginas de um BD</a:t>
            </a:r>
            <a:endParaRPr lang="pt-BR" sz="2600" dirty="0">
              <a:solidFill>
                <a:srgbClr val="292A76"/>
              </a:solidFill>
            </a:endParaRPr>
          </a:p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Salva o log das transações ativas durante o backup</a:t>
            </a:r>
          </a:p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Principais opções:</a:t>
            </a: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INIT / NOINIT </a:t>
            </a:r>
            <a:r>
              <a:rPr lang="pt-BR" sz="26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– Define se o arquivo será sobrescrito</a:t>
            </a: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COMPRESSION </a:t>
            </a:r>
            <a:r>
              <a:rPr lang="pt-BR" sz="26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– Faz a compressão do Arquivo de Backup. A partir do SQL 2008 R2, já é disponível na versão Standard do SQL</a:t>
            </a: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STATS = 10 </a:t>
            </a:r>
            <a:r>
              <a:rPr lang="pt-BR" sz="26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– Informa o progresso do backup a cada 10% de execução</a:t>
            </a: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CHECKSUM</a:t>
            </a:r>
            <a:r>
              <a:rPr lang="pt-BR" sz="26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– Ajuda a encontrar problemas de corrupção mais rapidamente</a:t>
            </a:r>
          </a:p>
          <a:p>
            <a:pPr marL="914400" lvl="1" indent="-457200">
              <a:spcAft>
                <a:spcPts val="800"/>
              </a:spcAft>
            </a:pPr>
            <a:r>
              <a:rPr lang="pt-BR" sz="2800" b="1" dirty="0">
                <a:solidFill>
                  <a:srgbClr val="292A76"/>
                </a:solidFill>
                <a:latin typeface="PT Serif"/>
              </a:rPr>
              <a:t>		</a:t>
            </a:r>
            <a:r>
              <a:rPr lang="pt-BR" sz="2400" b="1" dirty="0">
                <a:solidFill>
                  <a:srgbClr val="0000FF"/>
                </a:solidFill>
              </a:rPr>
              <a:t>BACKUP DATABASE</a:t>
            </a:r>
            <a:r>
              <a:rPr lang="pt-BR" sz="2400" b="1" dirty="0">
                <a:solidFill>
                  <a:srgbClr val="3F3F3F"/>
                </a:solidFill>
              </a:rPr>
              <a:t> [NOME_DATABASE]</a:t>
            </a:r>
            <a:br>
              <a:rPr lang="pt-BR" sz="2400" b="1" dirty="0"/>
            </a:br>
            <a:r>
              <a:rPr lang="pt-BR" sz="2400" b="1" dirty="0"/>
              <a:t>	</a:t>
            </a:r>
            <a:r>
              <a:rPr lang="pt-BR" sz="2400" b="1" dirty="0">
                <a:solidFill>
                  <a:srgbClr val="0000FF"/>
                </a:solidFill>
              </a:rPr>
              <a:t>TO DISK</a:t>
            </a:r>
            <a:r>
              <a:rPr lang="pt-BR" sz="2400" b="1" dirty="0">
                <a:solidFill>
                  <a:srgbClr val="3F3F3F"/>
                </a:solidFill>
              </a:rPr>
              <a:t> = </a:t>
            </a:r>
            <a:r>
              <a:rPr lang="pt-BR" sz="2400" b="1" dirty="0">
                <a:solidFill>
                  <a:srgbClr val="FF0000"/>
                </a:solidFill>
              </a:rPr>
              <a:t>N’C:\Caminho\Nome_Database_Dados.bak’</a:t>
            </a:r>
            <a:br>
              <a:rPr lang="pt-BR" sz="2400" b="1" dirty="0"/>
            </a:br>
            <a:r>
              <a:rPr lang="pt-BR" sz="2400" b="1" dirty="0"/>
              <a:t>	</a:t>
            </a:r>
            <a:r>
              <a:rPr lang="pt-BR" sz="2400" b="1" dirty="0">
                <a:solidFill>
                  <a:srgbClr val="0000FF"/>
                </a:solidFill>
              </a:rPr>
              <a:t>WITH INIT</a:t>
            </a:r>
            <a:r>
              <a:rPr lang="pt-BR" sz="2400" b="1" dirty="0">
                <a:solidFill>
                  <a:srgbClr val="3F3F3F"/>
                </a:solidFill>
              </a:rPr>
              <a:t>, </a:t>
            </a:r>
            <a:r>
              <a:rPr lang="pt-BR" sz="2400" b="1" dirty="0">
                <a:solidFill>
                  <a:srgbClr val="0000FF"/>
                </a:solidFill>
              </a:rPr>
              <a:t>COMPRESSION</a:t>
            </a:r>
            <a:r>
              <a:rPr lang="pt-BR" sz="2400" b="1" dirty="0">
                <a:solidFill>
                  <a:srgbClr val="3F3F3F"/>
                </a:solidFill>
              </a:rPr>
              <a:t>, </a:t>
            </a:r>
            <a:r>
              <a:rPr lang="pt-BR" sz="2400" b="1" dirty="0">
                <a:solidFill>
                  <a:srgbClr val="008000"/>
                </a:solidFill>
              </a:rPr>
              <a:t>STATS</a:t>
            </a:r>
            <a:r>
              <a:rPr lang="pt-BR" sz="2400" b="1" dirty="0">
                <a:solidFill>
                  <a:srgbClr val="3F3F3F"/>
                </a:solidFill>
              </a:rPr>
              <a:t> = 10, CHECKSUM</a:t>
            </a:r>
            <a:endParaRPr lang="pt-BR" sz="2600" dirty="0">
              <a:solidFill>
                <a:srgbClr val="292A76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sz="4000" b="1" dirty="0">
                <a:solidFill>
                  <a:srgbClr val="292A76"/>
                </a:solidFill>
              </a:rPr>
              <a:t>Backup FULL</a:t>
            </a:r>
            <a:endParaRPr lang="pt-BR" sz="4000" b="1" dirty="0">
              <a:solidFill>
                <a:srgbClr val="292A76"/>
              </a:solidFill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F3BDD03-4B10-4EBC-B0ED-175FE0AD3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6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95130" y="1300786"/>
            <a:ext cx="11267000" cy="4626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Salva as páginas de dados alteradas desde o último Backup FULL</a:t>
            </a:r>
          </a:p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Só é possível executar se existir um backup FULL</a:t>
            </a:r>
          </a:p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É cumulativo. Por exemplo, se fizer 3 backups diferenciais após um backup full, o terceiro backup diferencial vai ter dados desde o backup FULL e não desde o segundo backup diferencial</a:t>
            </a:r>
          </a:p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Opções e sintaxe idêntica ao backup FULL, exceto com a opção DIFFERENTIAL</a:t>
            </a:r>
          </a:p>
          <a:p>
            <a:pPr marL="457200" indent="-457200">
              <a:spcAft>
                <a:spcPts val="800"/>
              </a:spcAft>
            </a:pPr>
            <a:r>
              <a:rPr lang="pt-BR" sz="2400" b="1" dirty="0">
                <a:solidFill>
                  <a:srgbClr val="0000FF"/>
                </a:solidFill>
              </a:rPr>
              <a:t>			BACKUP DATABASE</a:t>
            </a:r>
            <a:r>
              <a:rPr lang="pt-BR" sz="2400" b="1" dirty="0">
                <a:solidFill>
                  <a:srgbClr val="3F3F3F"/>
                </a:solidFill>
              </a:rPr>
              <a:t> [NOME_DATABASE]</a:t>
            </a:r>
            <a:br>
              <a:rPr lang="pt-BR" sz="2400" b="1" dirty="0"/>
            </a:br>
            <a:r>
              <a:rPr lang="pt-BR" sz="2400" b="1" dirty="0"/>
              <a:t>		</a:t>
            </a:r>
            <a:r>
              <a:rPr lang="pt-BR" sz="2400" b="1" dirty="0">
                <a:solidFill>
                  <a:srgbClr val="0000FF"/>
                </a:solidFill>
              </a:rPr>
              <a:t>TO DISK</a:t>
            </a:r>
            <a:r>
              <a:rPr lang="pt-BR" sz="2400" b="1" dirty="0">
                <a:solidFill>
                  <a:srgbClr val="3F3F3F"/>
                </a:solidFill>
              </a:rPr>
              <a:t> = </a:t>
            </a:r>
            <a:r>
              <a:rPr lang="pt-BR" sz="2400" b="1" dirty="0">
                <a:solidFill>
                  <a:srgbClr val="FF0000"/>
                </a:solidFill>
              </a:rPr>
              <a:t>N’C:\Caminho\Nome_Database_Dif.bak’</a:t>
            </a:r>
            <a:br>
              <a:rPr lang="pt-BR" sz="2400" b="1" dirty="0"/>
            </a:br>
            <a:r>
              <a:rPr lang="pt-BR" sz="2400" b="1" dirty="0"/>
              <a:t>		</a:t>
            </a:r>
            <a:r>
              <a:rPr lang="pt-BR" sz="2400" b="1" dirty="0">
                <a:solidFill>
                  <a:srgbClr val="0000FF"/>
                </a:solidFill>
              </a:rPr>
              <a:t>WITH DIFFERENTIAL, INIT</a:t>
            </a:r>
            <a:r>
              <a:rPr lang="pt-BR" sz="2400" b="1" dirty="0">
                <a:solidFill>
                  <a:srgbClr val="3F3F3F"/>
                </a:solidFill>
              </a:rPr>
              <a:t>, </a:t>
            </a:r>
            <a:r>
              <a:rPr lang="pt-BR" sz="2400" b="1" dirty="0">
                <a:solidFill>
                  <a:srgbClr val="0000FF"/>
                </a:solidFill>
              </a:rPr>
              <a:t>COMPRESSION</a:t>
            </a:r>
            <a:r>
              <a:rPr lang="pt-BR" sz="2400" b="1" dirty="0">
                <a:solidFill>
                  <a:srgbClr val="3F3F3F"/>
                </a:solidFill>
              </a:rPr>
              <a:t>, </a:t>
            </a:r>
            <a:r>
              <a:rPr lang="pt-BR" sz="2400" b="1" dirty="0">
                <a:solidFill>
                  <a:srgbClr val="008000"/>
                </a:solidFill>
              </a:rPr>
              <a:t>STATS</a:t>
            </a:r>
            <a:r>
              <a:rPr lang="pt-BR" sz="2400" b="1" dirty="0">
                <a:solidFill>
                  <a:srgbClr val="3F3F3F"/>
                </a:solidFill>
              </a:rPr>
              <a:t> = 10, CHECKSUM</a:t>
            </a:r>
            <a:endParaRPr lang="pt-BR" sz="24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sz="4000" b="1" dirty="0">
                <a:solidFill>
                  <a:srgbClr val="292A76"/>
                </a:solidFill>
              </a:rPr>
              <a:t>Backup Diferencial</a:t>
            </a:r>
            <a:endParaRPr lang="pt-BR" sz="4000" b="1" dirty="0">
              <a:solidFill>
                <a:srgbClr val="292A76"/>
              </a:solidFill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A4E5152-4B1F-4B49-8488-3D6F6E7A3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7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795130" y="1300786"/>
            <a:ext cx="11267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Obrigatório para os recovery models Full e Bulk Logged</a:t>
            </a:r>
          </a:p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Cada </a:t>
            </a:r>
            <a:r>
              <a:rPr lang="pt-BR" sz="26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insert, update </a:t>
            </a:r>
            <a:r>
              <a:rPr lang="pt-BR" sz="26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e</a:t>
            </a:r>
            <a:r>
              <a:rPr lang="pt-BR" sz="2600" b="1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delete </a:t>
            </a:r>
            <a:r>
              <a:rPr lang="pt-BR" sz="26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realizado na base é armazenado no Log na sequência</a:t>
            </a:r>
          </a:p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Com o banco sendo utilizado o Log vai crescendo até que seja realizado um backup do Log para salvar o log das transações já concluídas</a:t>
            </a:r>
          </a:p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O Backup do Log não limpa as transações que ainda estão ativas</a:t>
            </a:r>
          </a:p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Deve ser criado um alerta para monitorar o tamanho do Log das bases</a:t>
            </a:r>
          </a:p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Sintaxe:</a:t>
            </a:r>
          </a:p>
          <a:p>
            <a:pPr marL="457200" indent="-457200">
              <a:spcAft>
                <a:spcPts val="800"/>
              </a:spcAft>
            </a:pPr>
            <a:r>
              <a:rPr lang="pt-BR" sz="3200" b="1" dirty="0">
                <a:solidFill>
                  <a:srgbClr val="0000FF"/>
                </a:solidFill>
              </a:rPr>
              <a:t>			</a:t>
            </a:r>
            <a:r>
              <a:rPr lang="pt-BR" sz="2400" b="1" dirty="0">
                <a:solidFill>
                  <a:srgbClr val="0000FF"/>
                </a:solidFill>
              </a:rPr>
              <a:t>BACKUP LOG</a:t>
            </a:r>
            <a:r>
              <a:rPr lang="pt-BR" sz="2400" b="1" dirty="0">
                <a:solidFill>
                  <a:srgbClr val="3F3F3F"/>
                </a:solidFill>
              </a:rPr>
              <a:t> [NOME_DATABASE]</a:t>
            </a:r>
            <a:br>
              <a:rPr lang="pt-BR" sz="2400" b="1" dirty="0"/>
            </a:br>
            <a:r>
              <a:rPr lang="pt-BR" sz="2400" b="1" dirty="0"/>
              <a:t>		</a:t>
            </a:r>
            <a:r>
              <a:rPr lang="pt-BR" sz="2400" b="1" dirty="0">
                <a:solidFill>
                  <a:srgbClr val="0000FF"/>
                </a:solidFill>
              </a:rPr>
              <a:t>TO DISK</a:t>
            </a:r>
            <a:r>
              <a:rPr lang="pt-BR" sz="2400" b="1" dirty="0">
                <a:solidFill>
                  <a:srgbClr val="3F3F3F"/>
                </a:solidFill>
              </a:rPr>
              <a:t> = </a:t>
            </a:r>
            <a:r>
              <a:rPr lang="pt-BR" sz="2400" b="1" dirty="0">
                <a:solidFill>
                  <a:srgbClr val="FF0000"/>
                </a:solidFill>
              </a:rPr>
              <a:t>N’C:\Caminho\Nome_Database_Log.bak’</a:t>
            </a:r>
            <a:br>
              <a:rPr lang="pt-BR" sz="2400" b="1" dirty="0"/>
            </a:br>
            <a:r>
              <a:rPr lang="pt-BR" sz="2400" b="1" dirty="0"/>
              <a:t>		</a:t>
            </a:r>
            <a:r>
              <a:rPr lang="pt-BR" sz="2400" b="1" dirty="0">
                <a:solidFill>
                  <a:srgbClr val="0000FF"/>
                </a:solidFill>
              </a:rPr>
              <a:t>WITH INIT</a:t>
            </a:r>
            <a:r>
              <a:rPr lang="pt-BR" sz="2400" b="1" dirty="0">
                <a:solidFill>
                  <a:srgbClr val="3F3F3F"/>
                </a:solidFill>
              </a:rPr>
              <a:t>, </a:t>
            </a:r>
            <a:r>
              <a:rPr lang="pt-BR" sz="2400" b="1" dirty="0">
                <a:solidFill>
                  <a:srgbClr val="0000FF"/>
                </a:solidFill>
              </a:rPr>
              <a:t>COMPRESSION</a:t>
            </a:r>
            <a:r>
              <a:rPr lang="pt-BR" sz="2400" b="1" dirty="0">
                <a:solidFill>
                  <a:srgbClr val="3F3F3F"/>
                </a:solidFill>
              </a:rPr>
              <a:t>, </a:t>
            </a:r>
            <a:r>
              <a:rPr lang="pt-BR" sz="2400" b="1" dirty="0">
                <a:solidFill>
                  <a:srgbClr val="008000"/>
                </a:solidFill>
              </a:rPr>
              <a:t>STATS</a:t>
            </a:r>
            <a:r>
              <a:rPr lang="pt-BR" sz="2400" b="1" dirty="0">
                <a:solidFill>
                  <a:srgbClr val="3F3F3F"/>
                </a:solidFill>
              </a:rPr>
              <a:t> = 10</a:t>
            </a:r>
            <a:endParaRPr lang="pt-BR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sz="4000" b="1" dirty="0">
                <a:solidFill>
                  <a:srgbClr val="292A76"/>
                </a:solidFill>
              </a:rPr>
              <a:t>Backup Log</a:t>
            </a:r>
            <a:endParaRPr lang="pt-BR" sz="4000" b="1" dirty="0">
              <a:solidFill>
                <a:srgbClr val="292A76"/>
              </a:solidFill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0DA46E6-BE94-455B-9697-26FAC068E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8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242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83820" y="3575192"/>
            <a:ext cx="65545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</a:rPr>
              <a:t>Tarefas do dia a dia de um DBA</a:t>
            </a:r>
          </a:p>
          <a:p>
            <a:endParaRPr lang="pt-BR" sz="3400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81799" y="366677"/>
            <a:ext cx="8086476" cy="77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sz="4000" b="1" dirty="0">
                <a:solidFill>
                  <a:srgbClr val="292A76"/>
                </a:solidFill>
              </a:rPr>
              <a:t>Backup Log</a:t>
            </a:r>
            <a:endParaRPr lang="pt-BR" sz="4000" b="1" dirty="0">
              <a:solidFill>
                <a:srgbClr val="292A76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713451" y="2303234"/>
            <a:ext cx="8715436" cy="1143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de cantos arredondados 6"/>
          <p:cNvSpPr/>
          <p:nvPr/>
        </p:nvSpPr>
        <p:spPr>
          <a:xfrm>
            <a:off x="1784889" y="2374672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VLF1</a:t>
            </a:r>
          </a:p>
        </p:txBody>
      </p:sp>
      <p:sp>
        <p:nvSpPr>
          <p:cNvPr id="9" name="Retângulo de cantos arredondados 8"/>
          <p:cNvSpPr/>
          <p:nvPr/>
        </p:nvSpPr>
        <p:spPr>
          <a:xfrm>
            <a:off x="2856459" y="2374672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VLF2</a:t>
            </a:r>
          </a:p>
        </p:txBody>
      </p:sp>
      <p:sp>
        <p:nvSpPr>
          <p:cNvPr id="10" name="Retângulo de cantos arredondados 9"/>
          <p:cNvSpPr/>
          <p:nvPr/>
        </p:nvSpPr>
        <p:spPr>
          <a:xfrm>
            <a:off x="3928029" y="2374672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VLF3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4999599" y="2374672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VLF4</a:t>
            </a: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6071169" y="2374672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VLF5</a:t>
            </a: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7142739" y="2374672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VLF6</a:t>
            </a: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8214309" y="2374672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VLF7</a:t>
            </a: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9285879" y="2374672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VLF8</a:t>
            </a: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2855902" y="2374638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de cantos arredondados 16"/>
          <p:cNvSpPr/>
          <p:nvPr/>
        </p:nvSpPr>
        <p:spPr>
          <a:xfrm>
            <a:off x="3932008" y="2369164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de cantos arredondados 17"/>
          <p:cNvSpPr/>
          <p:nvPr/>
        </p:nvSpPr>
        <p:spPr>
          <a:xfrm>
            <a:off x="1784180" y="2377294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de cantos arredondados 18"/>
          <p:cNvSpPr/>
          <p:nvPr/>
        </p:nvSpPr>
        <p:spPr>
          <a:xfrm>
            <a:off x="4999599" y="2377294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de cantos arredondados 19"/>
          <p:cNvSpPr/>
          <p:nvPr/>
        </p:nvSpPr>
        <p:spPr>
          <a:xfrm>
            <a:off x="6071169" y="2368929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 de cantos arredondados 20"/>
          <p:cNvSpPr/>
          <p:nvPr/>
        </p:nvSpPr>
        <p:spPr>
          <a:xfrm>
            <a:off x="7134261" y="2383753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de cantos arredondados 21"/>
          <p:cNvSpPr/>
          <p:nvPr/>
        </p:nvSpPr>
        <p:spPr>
          <a:xfrm>
            <a:off x="8211947" y="2383753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de cantos arredondados 22"/>
          <p:cNvSpPr/>
          <p:nvPr/>
        </p:nvSpPr>
        <p:spPr>
          <a:xfrm>
            <a:off x="9292639" y="2383753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Retângulo 23"/>
          <p:cNvSpPr/>
          <p:nvPr/>
        </p:nvSpPr>
        <p:spPr>
          <a:xfrm>
            <a:off x="1713451" y="3660556"/>
            <a:ext cx="8715436" cy="1143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 de cantos arredondados 24"/>
          <p:cNvSpPr/>
          <p:nvPr/>
        </p:nvSpPr>
        <p:spPr>
          <a:xfrm>
            <a:off x="1784889" y="3731994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VLF9</a:t>
            </a:r>
          </a:p>
        </p:txBody>
      </p:sp>
      <p:sp>
        <p:nvSpPr>
          <p:cNvPr id="26" name="Retângulo de cantos arredondados 25"/>
          <p:cNvSpPr/>
          <p:nvPr/>
        </p:nvSpPr>
        <p:spPr>
          <a:xfrm>
            <a:off x="2856459" y="3731994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VLF10</a:t>
            </a:r>
          </a:p>
        </p:txBody>
      </p:sp>
      <p:sp>
        <p:nvSpPr>
          <p:cNvPr id="27" name="Retângulo de cantos arredondados 26"/>
          <p:cNvSpPr/>
          <p:nvPr/>
        </p:nvSpPr>
        <p:spPr>
          <a:xfrm>
            <a:off x="3928029" y="3731994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VLF11</a:t>
            </a:r>
          </a:p>
        </p:txBody>
      </p:sp>
      <p:sp>
        <p:nvSpPr>
          <p:cNvPr id="28" name="Retângulo de cantos arredondados 27"/>
          <p:cNvSpPr/>
          <p:nvPr/>
        </p:nvSpPr>
        <p:spPr>
          <a:xfrm>
            <a:off x="4999599" y="3731994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VLF12</a:t>
            </a:r>
          </a:p>
        </p:txBody>
      </p:sp>
      <p:sp>
        <p:nvSpPr>
          <p:cNvPr id="29" name="Retângulo de cantos arredondados 28"/>
          <p:cNvSpPr/>
          <p:nvPr/>
        </p:nvSpPr>
        <p:spPr>
          <a:xfrm>
            <a:off x="6071169" y="3731994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VLF13</a:t>
            </a: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7142739" y="3731994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VLF14</a:t>
            </a:r>
          </a:p>
        </p:txBody>
      </p:sp>
      <p:sp>
        <p:nvSpPr>
          <p:cNvPr id="31" name="Retângulo de cantos arredondados 30"/>
          <p:cNvSpPr/>
          <p:nvPr/>
        </p:nvSpPr>
        <p:spPr>
          <a:xfrm>
            <a:off x="8214309" y="3731994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VLF15</a:t>
            </a:r>
          </a:p>
        </p:txBody>
      </p:sp>
      <p:sp>
        <p:nvSpPr>
          <p:cNvPr id="32" name="Retângulo de cantos arredondados 31"/>
          <p:cNvSpPr/>
          <p:nvPr/>
        </p:nvSpPr>
        <p:spPr>
          <a:xfrm>
            <a:off x="9285879" y="3731994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VLF16</a:t>
            </a:r>
          </a:p>
        </p:txBody>
      </p:sp>
      <p:sp>
        <p:nvSpPr>
          <p:cNvPr id="33" name="Retângulo de cantos arredondados 32"/>
          <p:cNvSpPr/>
          <p:nvPr/>
        </p:nvSpPr>
        <p:spPr>
          <a:xfrm>
            <a:off x="2859171" y="3731994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de cantos arredondados 33"/>
          <p:cNvSpPr/>
          <p:nvPr/>
        </p:nvSpPr>
        <p:spPr>
          <a:xfrm>
            <a:off x="3930741" y="3734876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 de cantos arredondados 34"/>
          <p:cNvSpPr/>
          <p:nvPr/>
        </p:nvSpPr>
        <p:spPr>
          <a:xfrm>
            <a:off x="1784180" y="3734876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Retângulo de cantos arredondados 35"/>
          <p:cNvSpPr/>
          <p:nvPr/>
        </p:nvSpPr>
        <p:spPr>
          <a:xfrm>
            <a:off x="4995620" y="3726751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tângulo de cantos arredondados 36"/>
          <p:cNvSpPr/>
          <p:nvPr/>
        </p:nvSpPr>
        <p:spPr>
          <a:xfrm>
            <a:off x="6067190" y="3734876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Retângulo de cantos arredondados 37"/>
          <p:cNvSpPr/>
          <p:nvPr/>
        </p:nvSpPr>
        <p:spPr>
          <a:xfrm>
            <a:off x="7145451" y="3734876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Retângulo de cantos arredondados 38"/>
          <p:cNvSpPr/>
          <p:nvPr/>
        </p:nvSpPr>
        <p:spPr>
          <a:xfrm>
            <a:off x="8214309" y="3734876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Retângulo de cantos arredondados 39"/>
          <p:cNvSpPr/>
          <p:nvPr/>
        </p:nvSpPr>
        <p:spPr>
          <a:xfrm>
            <a:off x="9292639" y="3740272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Retângulo 40"/>
          <p:cNvSpPr/>
          <p:nvPr/>
        </p:nvSpPr>
        <p:spPr>
          <a:xfrm>
            <a:off x="1713451" y="5017878"/>
            <a:ext cx="8715436" cy="1143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Retângulo de cantos arredondados 41"/>
          <p:cNvSpPr/>
          <p:nvPr/>
        </p:nvSpPr>
        <p:spPr>
          <a:xfrm>
            <a:off x="1784889" y="5089316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VLF17</a:t>
            </a:r>
          </a:p>
        </p:txBody>
      </p:sp>
      <p:sp>
        <p:nvSpPr>
          <p:cNvPr id="43" name="Retângulo de cantos arredondados 42"/>
          <p:cNvSpPr/>
          <p:nvPr/>
        </p:nvSpPr>
        <p:spPr>
          <a:xfrm>
            <a:off x="2856459" y="5089316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VLF18</a:t>
            </a:r>
          </a:p>
        </p:txBody>
      </p:sp>
      <p:sp>
        <p:nvSpPr>
          <p:cNvPr id="44" name="Retângulo de cantos arredondados 43"/>
          <p:cNvSpPr/>
          <p:nvPr/>
        </p:nvSpPr>
        <p:spPr>
          <a:xfrm>
            <a:off x="3928029" y="5089316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VLF19</a:t>
            </a:r>
          </a:p>
        </p:txBody>
      </p:sp>
      <p:sp>
        <p:nvSpPr>
          <p:cNvPr id="45" name="Retângulo de cantos arredondados 44"/>
          <p:cNvSpPr/>
          <p:nvPr/>
        </p:nvSpPr>
        <p:spPr>
          <a:xfrm>
            <a:off x="4999599" y="5089316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VLF20</a:t>
            </a:r>
          </a:p>
        </p:txBody>
      </p:sp>
      <p:sp>
        <p:nvSpPr>
          <p:cNvPr id="46" name="Retângulo de cantos arredondados 45"/>
          <p:cNvSpPr/>
          <p:nvPr/>
        </p:nvSpPr>
        <p:spPr>
          <a:xfrm>
            <a:off x="6071169" y="5089316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VLF21</a:t>
            </a:r>
          </a:p>
        </p:txBody>
      </p:sp>
      <p:sp>
        <p:nvSpPr>
          <p:cNvPr id="47" name="Retângulo de cantos arredondados 46"/>
          <p:cNvSpPr/>
          <p:nvPr/>
        </p:nvSpPr>
        <p:spPr>
          <a:xfrm>
            <a:off x="7142739" y="5089316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VLF22</a:t>
            </a:r>
          </a:p>
        </p:txBody>
      </p:sp>
      <p:sp>
        <p:nvSpPr>
          <p:cNvPr id="48" name="Retângulo de cantos arredondados 47"/>
          <p:cNvSpPr/>
          <p:nvPr/>
        </p:nvSpPr>
        <p:spPr>
          <a:xfrm>
            <a:off x="8214309" y="5089316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VLF23</a:t>
            </a:r>
          </a:p>
        </p:txBody>
      </p:sp>
      <p:sp>
        <p:nvSpPr>
          <p:cNvPr id="49" name="Retângulo de cantos arredondados 48"/>
          <p:cNvSpPr/>
          <p:nvPr/>
        </p:nvSpPr>
        <p:spPr>
          <a:xfrm>
            <a:off x="9285879" y="5089316"/>
            <a:ext cx="1000132" cy="100013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VLF24</a:t>
            </a:r>
          </a:p>
        </p:txBody>
      </p:sp>
      <p:sp>
        <p:nvSpPr>
          <p:cNvPr id="50" name="Retângulo de cantos arredondados 49"/>
          <p:cNvSpPr/>
          <p:nvPr/>
        </p:nvSpPr>
        <p:spPr>
          <a:xfrm>
            <a:off x="2855902" y="5082944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 de cantos arredondados 50"/>
          <p:cNvSpPr/>
          <p:nvPr/>
        </p:nvSpPr>
        <p:spPr>
          <a:xfrm>
            <a:off x="3929231" y="5089316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Retângulo de cantos arredondados 51"/>
          <p:cNvSpPr/>
          <p:nvPr/>
        </p:nvSpPr>
        <p:spPr>
          <a:xfrm>
            <a:off x="1791314" y="5089316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Retângulo de cantos arredondados 52"/>
          <p:cNvSpPr/>
          <p:nvPr/>
        </p:nvSpPr>
        <p:spPr>
          <a:xfrm>
            <a:off x="4994799" y="5094559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4" name="Retângulo de cantos arredondados 53"/>
          <p:cNvSpPr/>
          <p:nvPr/>
        </p:nvSpPr>
        <p:spPr>
          <a:xfrm>
            <a:off x="6078151" y="5089316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5" name="Retângulo de cantos arredondados 54"/>
          <p:cNvSpPr/>
          <p:nvPr/>
        </p:nvSpPr>
        <p:spPr>
          <a:xfrm>
            <a:off x="7137659" y="5089316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Retângulo de cantos arredondados 55"/>
          <p:cNvSpPr/>
          <p:nvPr/>
        </p:nvSpPr>
        <p:spPr>
          <a:xfrm>
            <a:off x="8214309" y="5089316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Retângulo de cantos arredondados 56"/>
          <p:cNvSpPr/>
          <p:nvPr/>
        </p:nvSpPr>
        <p:spPr>
          <a:xfrm>
            <a:off x="9292639" y="5082944"/>
            <a:ext cx="1000132" cy="1000132"/>
          </a:xfrm>
          <a:prstGeom prst="round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Retângulo 57"/>
          <p:cNvSpPr/>
          <p:nvPr/>
        </p:nvSpPr>
        <p:spPr>
          <a:xfrm>
            <a:off x="381799" y="1360306"/>
            <a:ext cx="9457940" cy="630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600" dirty="0">
                <a:solidFill>
                  <a:srgbClr val="292A76"/>
                </a:solidFill>
                <a:ea typeface="Calibri" panose="020F0502020204030204" pitchFamily="34" charset="0"/>
                <a:cs typeface="Arial" panose="020B0604020202020204" pitchFamily="34" charset="0"/>
              </a:rPr>
              <a:t>O mecanismo do Transaction Log utiliza o arquivo de forma circular: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C6C2451-FA9C-4E33-851F-547BE25FD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6F54FF-76C4-4040-9315-59D5D23324F5}" type="slidenum">
              <a:rPr lang="pt-BR" smtClean="0"/>
              <a:pPr/>
              <a:t>9</a:t>
            </a:fld>
            <a:r>
              <a:rPr lang="pt-BR"/>
              <a:t> de 38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558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4635</TotalTime>
  <Words>2392</Words>
  <Application>Microsoft Office PowerPoint</Application>
  <PresentationFormat>Widescreen</PresentationFormat>
  <Paragraphs>395</Paragraphs>
  <Slides>38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PT Serif</vt:lpstr>
      <vt:lpstr>Segoe</vt:lpstr>
      <vt:lpstr>Tema do Office</vt:lpstr>
      <vt:lpstr>1_Tema do Office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</dc:creator>
  <cp:lastModifiedBy>Luiz Vitor França Lima</cp:lastModifiedBy>
  <cp:revision>246</cp:revision>
  <dcterms:created xsi:type="dcterms:W3CDTF">2016-04-04T15:53:45Z</dcterms:created>
  <dcterms:modified xsi:type="dcterms:W3CDTF">2017-07-13T15:58:09Z</dcterms:modified>
</cp:coreProperties>
</file>